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30275213" cy="42803763"/>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1">
          <p15:clr>
            <a:srgbClr val="A4A3A4"/>
          </p15:clr>
        </p15:guide>
        <p15:guide id="2" pos="95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66" d="100"/>
          <a:sy n="66" d="100"/>
        </p:scale>
        <p:origin x="38" y="-11256"/>
      </p:cViewPr>
      <p:guideLst>
        <p:guide orient="horz" pos="13481"/>
        <p:guide pos="95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3280680" cy="534240"/>
          </a:xfrm>
          <a:prstGeom prst="rect">
            <a:avLst/>
          </a:prstGeom>
          <a:noFill/>
          <a:ln>
            <a:noFill/>
          </a:ln>
        </p:spPr>
        <p:txBody>
          <a:bodyPr vert="horz" wrap="none" lIns="90000" tIns="45000" rIns="90000" bIns="45000" compatLnSpc="0"/>
          <a:lstStyle/>
          <a:p>
            <a:pPr marL="0" marR="0" lvl="0" indent="0" rtl="0" hangingPunct="0">
              <a:lnSpc>
                <a:spcPct val="100000"/>
              </a:lnSpc>
              <a:spcBef>
                <a:spcPts val="0"/>
              </a:spcBef>
              <a:spcAft>
                <a:spcPts val="0"/>
              </a:spcAft>
              <a:buNone/>
              <a:tabLst/>
              <a:defRPr sz="1400"/>
            </a:pPr>
            <a:endParaRPr lang="en-GB" sz="1400" b="0" i="0" u="none" strike="noStrike" kern="1200">
              <a:ln>
                <a:noFill/>
              </a:ln>
              <a:latin typeface="Arial" pitchFamily="18"/>
              <a:ea typeface="SimSun" pitchFamily="2"/>
              <a:cs typeface="Tahoma" pitchFamily="2"/>
            </a:endParaRPr>
          </a:p>
        </p:txBody>
      </p:sp>
      <p:sp>
        <p:nvSpPr>
          <p:cNvPr id="3" name="Date Placeholder 2"/>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compatLnSpc="0"/>
          <a:lstStyle/>
          <a:p>
            <a:pPr marL="0" marR="0" lvl="0" indent="0" algn="r" rtl="0" hangingPunct="0">
              <a:lnSpc>
                <a:spcPct val="100000"/>
              </a:lnSpc>
              <a:spcBef>
                <a:spcPts val="0"/>
              </a:spcBef>
              <a:spcAft>
                <a:spcPts val="0"/>
              </a:spcAft>
              <a:buNone/>
              <a:tabLst/>
              <a:defRPr sz="1400"/>
            </a:pPr>
            <a:endParaRPr lang="en-GB" sz="1400" b="0" i="0" u="none" strike="noStrike" kern="1200">
              <a:ln>
                <a:noFill/>
              </a:ln>
              <a:latin typeface="Arial" pitchFamily="18"/>
              <a:ea typeface="SimSun" pitchFamily="2"/>
              <a:cs typeface="Tahoma" pitchFamily="2"/>
            </a:endParaRPr>
          </a:p>
        </p:txBody>
      </p:sp>
      <p:sp>
        <p:nvSpPr>
          <p:cNvPr id="4" name="Footer Placeholder 3"/>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compatLnSpc="0"/>
          <a:lstStyle/>
          <a:p>
            <a:pPr marL="0" marR="0" lvl="0" indent="0" rtl="0" hangingPunct="0">
              <a:lnSpc>
                <a:spcPct val="100000"/>
              </a:lnSpc>
              <a:spcBef>
                <a:spcPts val="0"/>
              </a:spcBef>
              <a:spcAft>
                <a:spcPts val="0"/>
              </a:spcAft>
              <a:buNone/>
              <a:tabLst/>
              <a:defRPr sz="1400"/>
            </a:pPr>
            <a:endParaRPr lang="en-GB" sz="1400" b="0" i="0" u="none" strike="noStrike" kern="1200">
              <a:ln>
                <a:noFill/>
              </a:ln>
              <a:latin typeface="Arial" pitchFamily="18"/>
              <a:ea typeface="SimSun" pitchFamily="2"/>
              <a:cs typeface="Tahoma" pitchFamily="2"/>
            </a:endParaRPr>
          </a:p>
        </p:txBody>
      </p:sp>
      <p:sp>
        <p:nvSpPr>
          <p:cNvPr id="5" name="Slide Number Placeholder 4"/>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compatLnSpc="0"/>
          <a:lstStyle/>
          <a:p>
            <a:pPr marL="0" marR="0" lvl="0" indent="0" algn="r" rtl="0" hangingPunct="0">
              <a:lnSpc>
                <a:spcPct val="100000"/>
              </a:lnSpc>
              <a:spcBef>
                <a:spcPts val="0"/>
              </a:spcBef>
              <a:spcAft>
                <a:spcPts val="0"/>
              </a:spcAft>
              <a:buNone/>
              <a:tabLst/>
              <a:defRPr sz="1400"/>
            </a:pPr>
            <a:fld id="{BC944A82-0B8E-42C8-91D7-C06CB369DE33}" type="slidenum">
              <a:t>‹#›</a:t>
            </a:fld>
            <a:endParaRPr lang="en-GB" sz="1400" b="0" i="0" u="none" strike="noStrike" kern="1200">
              <a:ln>
                <a:noFill/>
              </a:ln>
              <a:latin typeface="Arial" pitchFamily="18"/>
              <a:ea typeface="SimSun" pitchFamily="2"/>
              <a:cs typeface="Tahoma" pitchFamily="2"/>
            </a:endParaRPr>
          </a:p>
        </p:txBody>
      </p:sp>
    </p:spTree>
    <p:extLst>
      <p:ext uri="{BB962C8B-B14F-4D97-AF65-F5344CB8AC3E}">
        <p14:creationId xmlns:p14="http://schemas.microsoft.com/office/powerpoint/2010/main" val="1012745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Notes Placeholder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n-GB"/>
          </a:p>
        </p:txBody>
      </p:sp>
      <p:sp>
        <p:nvSpPr>
          <p:cNvPr id="4" name="Header Placeholder 3"/>
          <p:cNvSpPr txBox="1">
            <a:spLocks noGrp="1"/>
          </p:cNvSpPr>
          <p:nvPr>
            <p:ph type="hdr" sz="quarter"/>
          </p:nvPr>
        </p:nvSpPr>
        <p:spPr>
          <a:xfrm>
            <a:off x="0" y="0"/>
            <a:ext cx="3280680" cy="534240"/>
          </a:xfrm>
          <a:prstGeom prst="rect">
            <a:avLst/>
          </a:prstGeom>
          <a:noFill/>
          <a:ln>
            <a:noFill/>
          </a:ln>
        </p:spPr>
        <p:txBody>
          <a:bodyPr lIns="0" tIns="0" rIns="0" bIns="0"/>
          <a:lstStyle>
            <a:lvl1pPr lvl="0"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5" name="Date Placeholder 4"/>
          <p:cNvSpPr txBox="1">
            <a:spLocks noGrp="1"/>
          </p:cNvSpPr>
          <p:nvPr>
            <p:ph type="dt" idx="1"/>
          </p:nvPr>
        </p:nvSpPr>
        <p:spPr>
          <a:xfrm>
            <a:off x="4278960" y="0"/>
            <a:ext cx="3280680" cy="534240"/>
          </a:xfrm>
          <a:prstGeom prst="rect">
            <a:avLst/>
          </a:prstGeom>
          <a:noFill/>
          <a:ln>
            <a:noFill/>
          </a:ln>
        </p:spPr>
        <p:txBody>
          <a:bodyPr lIns="0" tIns="0" rIns="0" bIns="0"/>
          <a:lstStyle>
            <a:lvl1pPr lvl="0" algn="r"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6" name="Footer Placeholder 5"/>
          <p:cNvSpPr txBox="1">
            <a:spLocks noGrp="1"/>
          </p:cNvSpPr>
          <p:nvPr>
            <p:ph type="ftr" sz="quarter" idx="4"/>
          </p:nvPr>
        </p:nvSpPr>
        <p:spPr>
          <a:xfrm>
            <a:off x="0" y="10157400"/>
            <a:ext cx="3280680" cy="534240"/>
          </a:xfrm>
          <a:prstGeom prst="rect">
            <a:avLst/>
          </a:prstGeom>
          <a:noFill/>
          <a:ln>
            <a:noFill/>
          </a:ln>
        </p:spPr>
        <p:txBody>
          <a:bodyPr lIns="0" tIns="0" rIns="0" bIns="0" anchor="b"/>
          <a:lstStyle>
            <a:lvl1pPr lvl="0"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7" name="Slide Number Placeholder 6"/>
          <p:cNvSpPr txBox="1">
            <a:spLocks noGrp="1"/>
          </p:cNvSpPr>
          <p:nvPr>
            <p:ph type="sldNum" sz="quarter" idx="5"/>
          </p:nvPr>
        </p:nvSpPr>
        <p:spPr>
          <a:xfrm>
            <a:off x="4278960" y="10157400"/>
            <a:ext cx="3280680" cy="534240"/>
          </a:xfrm>
          <a:prstGeom prst="rect">
            <a:avLst/>
          </a:prstGeom>
          <a:noFill/>
          <a:ln>
            <a:noFill/>
          </a:ln>
        </p:spPr>
        <p:txBody>
          <a:bodyPr lIns="0" tIns="0" rIns="0" bIns="0" anchor="b"/>
          <a:lstStyle>
            <a:lvl1pPr lvl="0" algn="r" rtl="0" hangingPunct="0">
              <a:buNone/>
              <a:tabLst/>
              <a:defRPr lang="en-GB" sz="1400" kern="1200">
                <a:latin typeface="Times New Roman" pitchFamily="18"/>
                <a:ea typeface="Lucida Sans Unicode" pitchFamily="2"/>
                <a:cs typeface="Tahoma" pitchFamily="2"/>
              </a:defRPr>
            </a:lvl1pPr>
          </a:lstStyle>
          <a:p>
            <a:pPr lvl="0"/>
            <a:fld id="{FBDA8D2D-6EF8-4A71-93CF-6450B72B1433}" type="slidenum">
              <a:t>‹#›</a:t>
            </a:fld>
            <a:endParaRPr lang="en-GB"/>
          </a:p>
        </p:txBody>
      </p:sp>
    </p:spTree>
    <p:extLst>
      <p:ext uri="{BB962C8B-B14F-4D97-AF65-F5344CB8AC3E}">
        <p14:creationId xmlns:p14="http://schemas.microsoft.com/office/powerpoint/2010/main" val="1915934696"/>
      </p:ext>
    </p:extLst>
  </p:cSld>
  <p:clrMap bg1="lt1" tx1="dk1" bg2="lt2" tx2="dk2" accent1="accent1" accent2="accent2" accent3="accent3" accent4="accent4" accent5="accent5" accent6="accent6" hlink="hlink" folHlink="folHlink"/>
  <p:notesStyle>
    <a:lvl1pPr marL="216000" marR="0" indent="-216000" rtl="0" hangingPunct="0">
      <a:tabLst/>
      <a:defRPr lang="en-GB" sz="2000" b="0" i="0" u="none" strike="noStrike" kern="1200">
        <a:ln>
          <a:noFill/>
        </a:ln>
        <a:latin typeface="Arial" pitchFamily="18"/>
        <a:ea typeface="SimSun" pitchFamily="2"/>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2362200" y="812800"/>
            <a:ext cx="2833688" cy="4008438"/>
          </a:xfrm>
          <a:solidFill>
            <a:srgbClr val="99CCFF"/>
          </a:solidFill>
          <a:ln w="25400">
            <a:solidFill>
              <a:srgbClr val="000000"/>
            </a:solidFill>
            <a:prstDash val="solid"/>
          </a:ln>
        </p:spPr>
      </p:sp>
      <p:sp>
        <p:nvSpPr>
          <p:cNvPr id="3" name="Notes Placeholder 2"/>
          <p:cNvSpPr txBox="1">
            <a:spLocks noGrp="1"/>
          </p:cNvSpPr>
          <p:nvPr>
            <p:ph type="body" sz="quarter" idx="1"/>
          </p:nvPr>
        </p:nvSpPr>
        <p:spPr>
          <a:xfrm>
            <a:off x="756000" y="5078520"/>
            <a:ext cx="6047640" cy="4811400"/>
          </a:xfrm>
        </p:spPr>
        <p:txBody>
          <a:bodyPr>
            <a:spAutoFit/>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125" y="13296900"/>
            <a:ext cx="25734963" cy="9175750"/>
          </a:xfrm>
        </p:spPr>
        <p:txBody>
          <a:bodyPr/>
          <a:lstStyle/>
          <a:p>
            <a:r>
              <a:rPr lang="en-US"/>
              <a:t>Click to edit Master title style</a:t>
            </a:r>
            <a:endParaRPr lang="en-GB"/>
          </a:p>
        </p:txBody>
      </p:sp>
      <p:sp>
        <p:nvSpPr>
          <p:cNvPr id="3" name="Subtitle 2"/>
          <p:cNvSpPr>
            <a:spLocks noGrp="1"/>
          </p:cNvSpPr>
          <p:nvPr>
            <p:ph type="subTitle" idx="1"/>
          </p:nvPr>
        </p:nvSpPr>
        <p:spPr>
          <a:xfrm>
            <a:off x="4541838" y="24255413"/>
            <a:ext cx="21191537" cy="1093946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CF5A84DD-A8E5-4B2F-9CD7-878F15F7B923}" type="slidenum">
              <a:t>‹#›</a:t>
            </a:fld>
            <a:endParaRPr lang="en-GB"/>
          </a:p>
        </p:txBody>
      </p:sp>
    </p:spTree>
    <p:extLst>
      <p:ext uri="{BB962C8B-B14F-4D97-AF65-F5344CB8AC3E}">
        <p14:creationId xmlns:p14="http://schemas.microsoft.com/office/powerpoint/2010/main" val="1181925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B4872594-6D3E-4D91-B8FC-93EC809F857B}" type="slidenum">
              <a:t>‹#›</a:t>
            </a:fld>
            <a:endParaRPr lang="en-GB"/>
          </a:p>
        </p:txBody>
      </p:sp>
    </p:spTree>
    <p:extLst>
      <p:ext uri="{BB962C8B-B14F-4D97-AF65-F5344CB8AC3E}">
        <p14:creationId xmlns:p14="http://schemas.microsoft.com/office/powerpoint/2010/main" val="210982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788438" y="2036763"/>
            <a:ext cx="6648450" cy="325786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38325" y="2036763"/>
            <a:ext cx="19797713" cy="32578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94DD9B77-45CE-4AA7-BD6B-873D402337BC}" type="slidenum">
              <a:t>‹#›</a:t>
            </a:fld>
            <a:endParaRPr lang="en-GB"/>
          </a:p>
        </p:txBody>
      </p:sp>
    </p:spTree>
    <p:extLst>
      <p:ext uri="{BB962C8B-B14F-4D97-AF65-F5344CB8AC3E}">
        <p14:creationId xmlns:p14="http://schemas.microsoft.com/office/powerpoint/2010/main" val="427522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B088B3AA-3424-489E-A3D1-7BDF5028A655}" type="slidenum">
              <a:t>‹#›</a:t>
            </a:fld>
            <a:endParaRPr lang="en-GB"/>
          </a:p>
        </p:txBody>
      </p:sp>
    </p:spTree>
    <p:extLst>
      <p:ext uri="{BB962C8B-B14F-4D97-AF65-F5344CB8AC3E}">
        <p14:creationId xmlns:p14="http://schemas.microsoft.com/office/powerpoint/2010/main" val="2987427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0775" y="27505025"/>
            <a:ext cx="25734963" cy="8501063"/>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2390775" y="18141950"/>
            <a:ext cx="25734963" cy="93630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GB"/>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E780C1DA-EECD-409E-8FDF-4F696833B882}" type="slidenum">
              <a:t>‹#›</a:t>
            </a:fld>
            <a:endParaRPr lang="en-GB"/>
          </a:p>
        </p:txBody>
      </p:sp>
    </p:spTree>
    <p:extLst>
      <p:ext uri="{BB962C8B-B14F-4D97-AF65-F5344CB8AC3E}">
        <p14:creationId xmlns:p14="http://schemas.microsoft.com/office/powerpoint/2010/main" val="1196293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838325" y="10207625"/>
            <a:ext cx="13222288" cy="2440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5213013" y="10207625"/>
            <a:ext cx="13223875" cy="2440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3D03CFF8-54C0-4AA3-953C-104A6DE74EEA}" type="slidenum">
              <a:t>‹#›</a:t>
            </a:fld>
            <a:endParaRPr lang="en-GB"/>
          </a:p>
        </p:txBody>
      </p:sp>
    </p:spTree>
    <p:extLst>
      <p:ext uri="{BB962C8B-B14F-4D97-AF65-F5344CB8AC3E}">
        <p14:creationId xmlns:p14="http://schemas.microsoft.com/office/powerpoint/2010/main" val="148910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4475" y="1714500"/>
            <a:ext cx="27246263" cy="7134225"/>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1514475" y="9580563"/>
            <a:ext cx="13376275"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14475" y="13574713"/>
            <a:ext cx="13376275" cy="24661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15379700" y="9580563"/>
            <a:ext cx="13381038"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5379700" y="13574713"/>
            <a:ext cx="13381038" cy="24661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lvl="0"/>
            <a:endParaRPr lang="en-GB"/>
          </a:p>
        </p:txBody>
      </p:sp>
      <p:sp>
        <p:nvSpPr>
          <p:cNvPr id="8" name="Footer Placeholder 7"/>
          <p:cNvSpPr>
            <a:spLocks noGrp="1"/>
          </p:cNvSpPr>
          <p:nvPr>
            <p:ph type="ftr" sz="quarter" idx="11"/>
          </p:nvPr>
        </p:nvSpPr>
        <p:spPr/>
        <p:txBody>
          <a:bodyPr/>
          <a:lstStyle/>
          <a:p>
            <a:pPr lvl="0"/>
            <a:endParaRPr lang="en-GB"/>
          </a:p>
        </p:txBody>
      </p:sp>
      <p:sp>
        <p:nvSpPr>
          <p:cNvPr id="9" name="Slide Number Placeholder 8"/>
          <p:cNvSpPr>
            <a:spLocks noGrp="1"/>
          </p:cNvSpPr>
          <p:nvPr>
            <p:ph type="sldNum" sz="quarter" idx="12"/>
          </p:nvPr>
        </p:nvSpPr>
        <p:spPr/>
        <p:txBody>
          <a:bodyPr/>
          <a:lstStyle/>
          <a:p>
            <a:pPr lvl="0"/>
            <a:fld id="{91F66E23-59E4-473E-9E4A-E753B798B888}" type="slidenum">
              <a:t>‹#›</a:t>
            </a:fld>
            <a:endParaRPr lang="en-GB"/>
          </a:p>
        </p:txBody>
      </p:sp>
    </p:spTree>
    <p:extLst>
      <p:ext uri="{BB962C8B-B14F-4D97-AF65-F5344CB8AC3E}">
        <p14:creationId xmlns:p14="http://schemas.microsoft.com/office/powerpoint/2010/main" val="430826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lvl="0"/>
            <a:endParaRPr lang="en-GB"/>
          </a:p>
        </p:txBody>
      </p:sp>
      <p:sp>
        <p:nvSpPr>
          <p:cNvPr id="4" name="Footer Placeholder 3"/>
          <p:cNvSpPr>
            <a:spLocks noGrp="1"/>
          </p:cNvSpPr>
          <p:nvPr>
            <p:ph type="ftr" sz="quarter" idx="11"/>
          </p:nvPr>
        </p:nvSpPr>
        <p:spPr/>
        <p:txBody>
          <a:bodyPr/>
          <a:lstStyle/>
          <a:p>
            <a:pPr lvl="0"/>
            <a:endParaRPr lang="en-GB"/>
          </a:p>
        </p:txBody>
      </p:sp>
      <p:sp>
        <p:nvSpPr>
          <p:cNvPr id="5" name="Slide Number Placeholder 4"/>
          <p:cNvSpPr>
            <a:spLocks noGrp="1"/>
          </p:cNvSpPr>
          <p:nvPr>
            <p:ph type="sldNum" sz="quarter" idx="12"/>
          </p:nvPr>
        </p:nvSpPr>
        <p:spPr/>
        <p:txBody>
          <a:bodyPr/>
          <a:lstStyle/>
          <a:p>
            <a:pPr lvl="0"/>
            <a:fld id="{A17E7B63-CF6B-472B-AEB8-6F25CE374074}" type="slidenum">
              <a:t>‹#›</a:t>
            </a:fld>
            <a:endParaRPr lang="en-GB"/>
          </a:p>
        </p:txBody>
      </p:sp>
    </p:spTree>
    <p:extLst>
      <p:ext uri="{BB962C8B-B14F-4D97-AF65-F5344CB8AC3E}">
        <p14:creationId xmlns:p14="http://schemas.microsoft.com/office/powerpoint/2010/main" val="175919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GB"/>
          </a:p>
        </p:txBody>
      </p:sp>
      <p:sp>
        <p:nvSpPr>
          <p:cNvPr id="3" name="Footer Placeholder 2"/>
          <p:cNvSpPr>
            <a:spLocks noGrp="1"/>
          </p:cNvSpPr>
          <p:nvPr>
            <p:ph type="ftr" sz="quarter" idx="11"/>
          </p:nvPr>
        </p:nvSpPr>
        <p:spPr/>
        <p:txBody>
          <a:bodyPr/>
          <a:lstStyle/>
          <a:p>
            <a:pPr lvl="0"/>
            <a:endParaRPr lang="en-GB"/>
          </a:p>
        </p:txBody>
      </p:sp>
      <p:sp>
        <p:nvSpPr>
          <p:cNvPr id="4" name="Slide Number Placeholder 3"/>
          <p:cNvSpPr>
            <a:spLocks noGrp="1"/>
          </p:cNvSpPr>
          <p:nvPr>
            <p:ph type="sldNum" sz="quarter" idx="12"/>
          </p:nvPr>
        </p:nvSpPr>
        <p:spPr/>
        <p:txBody>
          <a:bodyPr/>
          <a:lstStyle/>
          <a:p>
            <a:pPr lvl="0"/>
            <a:fld id="{EBEA4ED0-F294-4DD8-B46F-548D37B1B7A6}" type="slidenum">
              <a:t>‹#›</a:t>
            </a:fld>
            <a:endParaRPr lang="en-GB"/>
          </a:p>
        </p:txBody>
      </p:sp>
    </p:spTree>
    <p:extLst>
      <p:ext uri="{BB962C8B-B14F-4D97-AF65-F5344CB8AC3E}">
        <p14:creationId xmlns:p14="http://schemas.microsoft.com/office/powerpoint/2010/main" val="146434364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4475" y="1704975"/>
            <a:ext cx="9959975" cy="72517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11836400" y="1704975"/>
            <a:ext cx="16924338" cy="3653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514475" y="8956675"/>
            <a:ext cx="9959975" cy="29279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714EC6AF-37B4-4874-9CAF-3B33CAE058D2}" type="slidenum">
              <a:t>‹#›</a:t>
            </a:fld>
            <a:endParaRPr lang="en-GB"/>
          </a:p>
        </p:txBody>
      </p:sp>
    </p:spTree>
    <p:extLst>
      <p:ext uri="{BB962C8B-B14F-4D97-AF65-F5344CB8AC3E}">
        <p14:creationId xmlns:p14="http://schemas.microsoft.com/office/powerpoint/2010/main" val="307417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4075" y="29962475"/>
            <a:ext cx="18165763" cy="35369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5934075" y="3824288"/>
            <a:ext cx="18165763" cy="25682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5934075" y="33499425"/>
            <a:ext cx="18165763" cy="50244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GB"/>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4324A109-A156-4660-9006-7FC15FCFC7C0}" type="slidenum">
              <a:t>‹#›</a:t>
            </a:fld>
            <a:endParaRPr lang="en-GB"/>
          </a:p>
        </p:txBody>
      </p:sp>
    </p:spTree>
    <p:extLst>
      <p:ext uri="{BB962C8B-B14F-4D97-AF65-F5344CB8AC3E}">
        <p14:creationId xmlns:p14="http://schemas.microsoft.com/office/powerpoint/2010/main" val="207563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1837799" y="2037240"/>
            <a:ext cx="26599320" cy="702612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GB"/>
          </a:p>
        </p:txBody>
      </p:sp>
      <p:sp>
        <p:nvSpPr>
          <p:cNvPr id="3" name="Text Placeholder 2"/>
          <p:cNvSpPr txBox="1">
            <a:spLocks noGrp="1"/>
          </p:cNvSpPr>
          <p:nvPr>
            <p:ph type="body" idx="1"/>
          </p:nvPr>
        </p:nvSpPr>
        <p:spPr>
          <a:xfrm>
            <a:off x="1837799" y="10207440"/>
            <a:ext cx="26599320" cy="24408719"/>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n-GB" sz="3200" b="0" i="0" u="none" strike="noStrike" kern="1200">
                <a:ln>
                  <a:noFill/>
                </a:ln>
                <a:latin typeface="Arial" pitchFamily="18"/>
                <a:ea typeface="SimSun" pitchFamily="2"/>
                <a:cs typeface="Tahoma" pitchFamily="2"/>
              </a:defRPr>
            </a:defPPr>
            <a:lvl1pPr marL="432000" lvl="0" indent="-324000">
              <a:spcBef>
                <a:spcPts val="0"/>
              </a:spcBef>
              <a:spcAft>
                <a:spcPts val="1417"/>
              </a:spcAft>
              <a:buSzPct val="45000"/>
              <a:buFont typeface="StarSymbol"/>
              <a:buChar char="●"/>
              <a:defRPr lang="en-GB" sz="3200" b="0" i="0" u="none" strike="noStrike" kern="1200">
                <a:ln>
                  <a:noFill/>
                </a:ln>
                <a:latin typeface="Arial" pitchFamily="18"/>
                <a:ea typeface="SimSun" pitchFamily="2"/>
                <a:cs typeface="Tahoma" pitchFamily="2"/>
              </a:defRPr>
            </a:lvl1pPr>
            <a:lvl2pPr marL="864000" lvl="1" indent="-324000">
              <a:spcBef>
                <a:spcPts val="0"/>
              </a:spcBef>
              <a:spcAft>
                <a:spcPts val="1134"/>
              </a:spcAft>
              <a:buSzPct val="45000"/>
              <a:buFont typeface="StarSymbol"/>
              <a:buChar char="●"/>
              <a:defRPr lang="en-GB" sz="2800" b="0" i="0" u="none" strike="noStrike" kern="1200">
                <a:ln>
                  <a:noFill/>
                </a:ln>
                <a:latin typeface="Arial" pitchFamily="18"/>
                <a:ea typeface="SimSun" pitchFamily="2"/>
                <a:cs typeface="Tahoma" pitchFamily="2"/>
              </a:defRPr>
            </a:lvl2pPr>
            <a:lvl3pPr marL="1295999" lvl="2" indent="-288000">
              <a:spcBef>
                <a:spcPts val="0"/>
              </a:spcBef>
              <a:spcAft>
                <a:spcPts val="850"/>
              </a:spcAft>
              <a:buSzPct val="75000"/>
              <a:buFont typeface="StarSymbol"/>
              <a:buChar char="–"/>
              <a:defRPr lang="en-GB" sz="2400" b="0" i="0" u="none" strike="noStrike" kern="1200">
                <a:ln>
                  <a:noFill/>
                </a:ln>
                <a:latin typeface="Arial" pitchFamily="18"/>
                <a:ea typeface="SimSun" pitchFamily="2"/>
                <a:cs typeface="Tahoma" pitchFamily="2"/>
              </a:defRPr>
            </a:lvl3pPr>
            <a:lvl4pPr marL="1728000" lvl="3" indent="-216000">
              <a:spcBef>
                <a:spcPts val="0"/>
              </a:spcBef>
              <a:spcAft>
                <a:spcPts val="567"/>
              </a:spcAft>
              <a:buSzPct val="45000"/>
              <a:buFont typeface="StarSymbol"/>
              <a:buChar char="●"/>
              <a:defRPr lang="en-GB" sz="2000" b="0" i="0" u="none" strike="noStrike" kern="1200">
                <a:ln>
                  <a:noFill/>
                </a:ln>
                <a:latin typeface="Arial" pitchFamily="18"/>
                <a:ea typeface="SimSun" pitchFamily="2"/>
                <a:cs typeface="Tahoma" pitchFamily="2"/>
              </a:defRPr>
            </a:lvl4pPr>
            <a:lvl5pPr marL="2160000" lvl="4" indent="-216000">
              <a:spcBef>
                <a:spcPts val="0"/>
              </a:spcBef>
              <a:spcAft>
                <a:spcPts val="283"/>
              </a:spcAft>
              <a:buSzPct val="75000"/>
              <a:buFont typeface="StarSymbol"/>
              <a:buChar char="–"/>
              <a:defRPr lang="en-GB" sz="2000" b="0" i="0" u="none" strike="noStrike" kern="1200">
                <a:ln>
                  <a:noFill/>
                </a:ln>
                <a:latin typeface="Arial" pitchFamily="18"/>
                <a:ea typeface="SimSun" pitchFamily="2"/>
                <a:cs typeface="Tahoma" pitchFamily="2"/>
              </a:defRPr>
            </a:lvl5pPr>
            <a:lvl6pPr marL="2592000" lvl="5" indent="-216000">
              <a:spcBef>
                <a:spcPts val="0"/>
              </a:spcBef>
              <a:spcAft>
                <a:spcPts val="283"/>
              </a:spcAft>
              <a:buSzPct val="45000"/>
              <a:buFont typeface="StarSymbol"/>
              <a:buChar char="●"/>
              <a:defRPr lang="en-GB" sz="2000" b="0" i="0" u="none" strike="noStrike" kern="1200">
                <a:ln>
                  <a:noFill/>
                </a:ln>
                <a:latin typeface="Arial" pitchFamily="18"/>
                <a:ea typeface="SimSun" pitchFamily="2"/>
                <a:cs typeface="Tahoma" pitchFamily="2"/>
              </a:defRPr>
            </a:lvl6pPr>
            <a:lvl7pPr marL="3024000" lvl="6" indent="-216000">
              <a:spcBef>
                <a:spcPts val="0"/>
              </a:spcBef>
              <a:spcAft>
                <a:spcPts val="283"/>
              </a:spcAft>
              <a:buSzPct val="45000"/>
              <a:buFont typeface="StarSymbol"/>
              <a:buChar char="●"/>
              <a:defRPr lang="en-GB" sz="2000" b="0" i="0" u="none" strike="noStrike" kern="1200">
                <a:ln>
                  <a:noFill/>
                </a:ln>
                <a:latin typeface="Arial" pitchFamily="18"/>
                <a:ea typeface="SimSun" pitchFamily="2"/>
                <a:cs typeface="Tahoma" pitchFamily="2"/>
              </a:defRPr>
            </a:lvl7pPr>
            <a:lvl8pPr marL="3456000" lvl="7" indent="-216000">
              <a:spcBef>
                <a:spcPts val="0"/>
              </a:spcBef>
              <a:spcAft>
                <a:spcPts val="283"/>
              </a:spcAft>
              <a:buSzPct val="45000"/>
              <a:buFont typeface="StarSymbol"/>
              <a:buChar char="●"/>
              <a:defRPr lang="en-GB" sz="2000" b="0" i="0" u="none" strike="noStrike" kern="1200">
                <a:ln>
                  <a:noFill/>
                </a:ln>
                <a:latin typeface="Arial" pitchFamily="18"/>
                <a:ea typeface="SimSun" pitchFamily="2"/>
                <a:cs typeface="Tahoma" pitchFamily="2"/>
              </a:defRPr>
            </a:lvl8pPr>
            <a:lvl9pPr marL="3887999" lvl="8" indent="-216000">
              <a:spcBef>
                <a:spcPts val="0"/>
              </a:spcBef>
              <a:spcAft>
                <a:spcPts val="283"/>
              </a:spcAft>
              <a:buSzPct val="45000"/>
              <a:buFont typeface="StarSymbol"/>
              <a:buChar char="●"/>
              <a:defRPr lang="en-GB" sz="2000" b="0" i="0" u="none" strike="noStrike" kern="1200">
                <a:ln>
                  <a:noFill/>
                </a:ln>
                <a:latin typeface="Arial" pitchFamily="18"/>
                <a:ea typeface="SimSun" pitchFamily="2"/>
                <a:cs typeface="Tahoma"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2"/>
          </p:nvPr>
        </p:nvSpPr>
        <p:spPr>
          <a:xfrm>
            <a:off x="1837799" y="38698200"/>
            <a:ext cx="6885360" cy="2901960"/>
          </a:xfrm>
          <a:prstGeom prst="rect">
            <a:avLst/>
          </a:prstGeom>
          <a:noFill/>
          <a:ln>
            <a:noFill/>
          </a:ln>
        </p:spPr>
        <p:txBody>
          <a:bodyPr lIns="0" tIns="0" rIns="0" bIns="0"/>
          <a:lstStyle>
            <a:lvl1pPr lvl="0"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5" name="Footer Placeholder 4"/>
          <p:cNvSpPr txBox="1">
            <a:spLocks noGrp="1"/>
          </p:cNvSpPr>
          <p:nvPr>
            <p:ph type="ftr" sz="quarter" idx="3"/>
          </p:nvPr>
        </p:nvSpPr>
        <p:spPr>
          <a:xfrm>
            <a:off x="10468080" y="38698200"/>
            <a:ext cx="9368280" cy="2901960"/>
          </a:xfrm>
          <a:prstGeom prst="rect">
            <a:avLst/>
          </a:prstGeom>
          <a:noFill/>
          <a:ln>
            <a:noFill/>
          </a:ln>
        </p:spPr>
        <p:txBody>
          <a:bodyPr lIns="0" tIns="0" rIns="0" bIns="0"/>
          <a:lstStyle>
            <a:lvl1pPr lvl="0" algn="ctr"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6" name="Slide Number Placeholder 5"/>
          <p:cNvSpPr txBox="1">
            <a:spLocks noGrp="1"/>
          </p:cNvSpPr>
          <p:nvPr>
            <p:ph type="sldNum" sz="quarter" idx="4"/>
          </p:nvPr>
        </p:nvSpPr>
        <p:spPr>
          <a:xfrm>
            <a:off x="21551400" y="38698200"/>
            <a:ext cx="6885360" cy="2901960"/>
          </a:xfrm>
          <a:prstGeom prst="rect">
            <a:avLst/>
          </a:prstGeom>
          <a:noFill/>
          <a:ln>
            <a:noFill/>
          </a:ln>
        </p:spPr>
        <p:txBody>
          <a:bodyPr lIns="0" tIns="0" rIns="0" bIns="0"/>
          <a:lstStyle>
            <a:lvl1pPr lvl="0" algn="r" rtl="0" hangingPunct="0">
              <a:buNone/>
              <a:tabLst/>
              <a:defRPr lang="en-GB" sz="1400" kern="1200">
                <a:latin typeface="Times New Roman" pitchFamily="18"/>
                <a:ea typeface="Lucida Sans Unicode" pitchFamily="2"/>
                <a:cs typeface="Tahoma" pitchFamily="2"/>
              </a:defRPr>
            </a:lvl1pPr>
          </a:lstStyle>
          <a:p>
            <a:pPr lvl="0"/>
            <a:fld id="{70F11C37-0342-4760-80A6-37D3670B9135}"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en-GB" sz="4400" b="0" i="0" u="none" strike="noStrike" kern="1200">
          <a:ln>
            <a:noFill/>
          </a:ln>
          <a:latin typeface="Arial" pitchFamily="18"/>
          <a:ea typeface="SimSun" pitchFamily="2"/>
          <a:cs typeface="Tahoma" pitchFamily="2"/>
        </a:defRPr>
      </a:lvl1pPr>
    </p:titleStyle>
    <p:bodyStyle>
      <a:lvl1pPr rtl="0" hangingPunct="0">
        <a:spcBef>
          <a:spcPts val="0"/>
        </a:spcBef>
        <a:spcAft>
          <a:spcPts val="1417"/>
        </a:spcAft>
        <a:tabLst/>
        <a:defRPr lang="en-GB" sz="3200" b="0" i="0" u="none" strike="noStrike" kern="1200">
          <a:ln>
            <a:noFill/>
          </a:ln>
          <a:latin typeface="Arial" pitchFamily="18"/>
          <a:ea typeface="SimSun" pitchFamily="2"/>
          <a:cs typeface="Tahoma" pitchFamily="2"/>
        </a:defRPr>
      </a:lvl1pPr>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5.jpg"/><Relationship Id="rId18" Type="http://schemas.openxmlformats.org/officeDocument/2006/relationships/hyperlink" Target="http://www.hep.phy.cam.ac.uk/microboone" TargetMode="External"/><Relationship Id="rId3" Type="http://schemas.openxmlformats.org/officeDocument/2006/relationships/image" Target="../media/image1.png"/><Relationship Id="rId7" Type="http://schemas.openxmlformats.org/officeDocument/2006/relationships/hyperlink" Target="mailto:hommels@hep.phy.cam.ac.uk" TargetMode="External"/><Relationship Id="rId12" Type="http://schemas.openxmlformats.org/officeDocument/2006/relationships/hyperlink" Target="http://www.hep.phy.cam.ac.uk/atlas/" TargetMode="External"/><Relationship Id="rId17" Type="http://schemas.openxmlformats.org/officeDocument/2006/relationships/hyperlink" Target="http://www.hep.phy.cam.ac.uk/microboone/" TargetMode="External"/><Relationship Id="rId2" Type="http://schemas.openxmlformats.org/officeDocument/2006/relationships/notesSlide" Target="../notesSlides/notesSlide1.xml"/><Relationship Id="rId16" Type="http://schemas.openxmlformats.org/officeDocument/2006/relationships/hyperlink" Target="mailto:thomson@hep.phy.cam.ac.uk" TargetMode="External"/><Relationship Id="rId1" Type="http://schemas.openxmlformats.org/officeDocument/2006/relationships/slideLayout" Target="../slideLayouts/slideLayout7.xml"/><Relationship Id="rId6" Type="http://schemas.openxmlformats.org/officeDocument/2006/relationships/hyperlink" Target="mailto:wotton@hep.phy.cam.ac.uk" TargetMode="External"/><Relationship Id="rId11" Type="http://schemas.openxmlformats.org/officeDocument/2006/relationships/hyperlink" Target="mailto:batley@hep.phy.cam.ac.uk" TargetMode="External"/><Relationship Id="rId5" Type="http://schemas.openxmlformats.org/officeDocument/2006/relationships/hyperlink" Target="mailto:gibson@hep.phy.cam.ac.uk" TargetMode="External"/><Relationship Id="rId15" Type="http://schemas.openxmlformats.org/officeDocument/2006/relationships/image" Target="../media/image6.jpg"/><Relationship Id="rId10" Type="http://schemas.openxmlformats.org/officeDocument/2006/relationships/image" Target="../media/image4.jpg"/><Relationship Id="rId19"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hyperlink" Target="http://www.hep.phy.cam.ac.uk/lhcb/" TargetMode="External"/><Relationship Id="rId14" Type="http://schemas.openxmlformats.org/officeDocument/2006/relationships/hyperlink" Target="mailto:lester@hep.phy.cam.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15505"/>
            <a:ext cx="30275999" cy="42804000"/>
          </a:xfrm>
          <a:prstGeom prst="rect">
            <a:avLst/>
          </a:prstGeom>
          <a:noFill/>
          <a:ln>
            <a:noFill/>
          </a:ln>
        </p:spPr>
      </p:pic>
      <p:sp>
        <p:nvSpPr>
          <p:cNvPr id="3" name="Straight Connector 2"/>
          <p:cNvSpPr/>
          <p:nvPr/>
        </p:nvSpPr>
        <p:spPr>
          <a:xfrm>
            <a:off x="360000" y="4572000"/>
            <a:ext cx="29555999" cy="0"/>
          </a:xfrm>
          <a:prstGeom prst="line">
            <a:avLst/>
          </a:prstGeom>
          <a:noFill/>
          <a:ln w="360000">
            <a:solidFill>
              <a:srgbClr val="000000"/>
            </a:solidFill>
            <a:prstDash val="solid"/>
          </a:ln>
        </p:spPr>
        <p:txBody>
          <a:bodyPr vert="horz" wrap="none" lIns="270000" tIns="225000" rIns="270000" bIns="22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SimSun" pitchFamily="2"/>
              <a:cs typeface="Tahoma" pitchFamily="2"/>
            </a:endParaRPr>
          </a:p>
        </p:txBody>
      </p:sp>
      <p:sp>
        <p:nvSpPr>
          <p:cNvPr id="4" name="TextBox 3"/>
          <p:cNvSpPr txBox="1"/>
          <p:nvPr/>
        </p:nvSpPr>
        <p:spPr>
          <a:xfrm>
            <a:off x="3558600" y="1211759"/>
            <a:ext cx="23981400" cy="3288239"/>
          </a:xfrm>
          <a:prstGeom prst="rect">
            <a:avLst/>
          </a:prstGeom>
          <a:noFill/>
          <a:ln>
            <a:noFill/>
          </a:ln>
        </p:spPr>
        <p:txBody>
          <a:bodyPr vert="horz" wrap="none" lIns="270000" tIns="225000" rIns="270000" bIns="225000" compatLnSpc="0"/>
          <a:lstStyle/>
          <a:p>
            <a:pPr marL="0" marR="0" lvl="0" indent="0" algn="ctr" rtl="0" hangingPunct="0">
              <a:lnSpc>
                <a:spcPct val="100000"/>
              </a:lnSpc>
              <a:spcBef>
                <a:spcPts val="0"/>
              </a:spcBef>
              <a:spcAft>
                <a:spcPts val="0"/>
              </a:spcAft>
              <a:buNone/>
              <a:tabLst/>
            </a:pPr>
            <a:r>
              <a:rPr lang="en-GB" sz="20000" b="1" i="0" u="none" strike="noStrike" kern="1200">
                <a:ln>
                  <a:noFill/>
                </a:ln>
                <a:latin typeface="Arial" pitchFamily="18"/>
                <a:ea typeface="SimSun" pitchFamily="2"/>
                <a:cs typeface="Tahoma" pitchFamily="2"/>
              </a:rPr>
              <a:t>H</a:t>
            </a:r>
            <a:r>
              <a:rPr lang="en-GB" sz="20000" b="0" i="0" u="none" strike="noStrike" kern="1200">
                <a:ln>
                  <a:noFill/>
                </a:ln>
                <a:latin typeface="Arial" pitchFamily="18"/>
                <a:ea typeface="SimSun" pitchFamily="2"/>
                <a:cs typeface="Tahoma" pitchFamily="2"/>
              </a:rPr>
              <a:t>igh </a:t>
            </a:r>
            <a:r>
              <a:rPr lang="en-GB" sz="20000" b="1" i="0" u="none" strike="noStrike" kern="1200">
                <a:ln>
                  <a:noFill/>
                </a:ln>
                <a:latin typeface="Arial" pitchFamily="18"/>
                <a:ea typeface="SimSun" pitchFamily="2"/>
                <a:cs typeface="Tahoma" pitchFamily="2"/>
              </a:rPr>
              <a:t>E</a:t>
            </a:r>
            <a:r>
              <a:rPr lang="en-GB" sz="20000" b="0" i="0" u="none" strike="noStrike" kern="1200">
                <a:ln>
                  <a:noFill/>
                </a:ln>
                <a:latin typeface="Arial" pitchFamily="18"/>
                <a:ea typeface="SimSun" pitchFamily="2"/>
                <a:cs typeface="Tahoma" pitchFamily="2"/>
              </a:rPr>
              <a:t>nergy </a:t>
            </a:r>
            <a:r>
              <a:rPr lang="en-GB" sz="20000" b="1" i="0" u="none" strike="noStrike" kern="1200">
                <a:ln>
                  <a:noFill/>
                </a:ln>
                <a:latin typeface="Arial" pitchFamily="18"/>
                <a:ea typeface="SimSun" pitchFamily="2"/>
                <a:cs typeface="Tahoma" pitchFamily="2"/>
              </a:rPr>
              <a:t>P</a:t>
            </a:r>
            <a:r>
              <a:rPr lang="en-GB" sz="20000" b="0" i="0" u="none" strike="noStrike" kern="1200">
                <a:ln>
                  <a:noFill/>
                </a:ln>
                <a:latin typeface="Arial" pitchFamily="18"/>
                <a:ea typeface="SimSun" pitchFamily="2"/>
                <a:cs typeface="Tahoma" pitchFamily="2"/>
              </a:rPr>
              <a:t>hysics</a:t>
            </a:r>
          </a:p>
        </p:txBody>
      </p:sp>
      <p:pic>
        <p:nvPicPr>
          <p:cNvPr id="5" name="Picture 4"/>
          <p:cNvPicPr>
            <a:picLocks noChangeAspect="1"/>
          </p:cNvPicPr>
          <p:nvPr/>
        </p:nvPicPr>
        <p:blipFill>
          <a:blip r:embed="rId4">
            <a:lum/>
            <a:alphaModFix/>
          </a:blip>
          <a:srcRect/>
          <a:stretch>
            <a:fillRect/>
          </a:stretch>
        </p:blipFill>
        <p:spPr>
          <a:xfrm>
            <a:off x="486000" y="1332000"/>
            <a:ext cx="2934000" cy="3686399"/>
          </a:xfrm>
          <a:prstGeom prst="rect">
            <a:avLst/>
          </a:prstGeom>
          <a:noFill/>
          <a:ln>
            <a:noFill/>
          </a:ln>
        </p:spPr>
      </p:pic>
      <p:grpSp>
        <p:nvGrpSpPr>
          <p:cNvPr id="6" name="Group 5"/>
          <p:cNvGrpSpPr/>
          <p:nvPr/>
        </p:nvGrpSpPr>
        <p:grpSpPr>
          <a:xfrm>
            <a:off x="792000" y="5291999"/>
            <a:ext cx="29124000" cy="1322453"/>
            <a:chOff x="900000" y="5292000"/>
            <a:chExt cx="29050916" cy="1404000"/>
          </a:xfrm>
        </p:grpSpPr>
        <p:sp>
          <p:nvSpPr>
            <p:cNvPr id="7" name="Freeform 6"/>
            <p:cNvSpPr/>
            <p:nvPr/>
          </p:nvSpPr>
          <p:spPr>
            <a:xfrm>
              <a:off x="900000" y="5292000"/>
              <a:ext cx="28436040" cy="14040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25000"/>
              </a:srgbClr>
            </a:solidFill>
            <a:ln w="180000">
              <a:solidFill>
                <a:srgbClr val="000000"/>
              </a:solidFill>
              <a:prstDash val="solid"/>
            </a:ln>
          </p:spPr>
          <p:txBody>
            <a:bodyPr vert="horz" wrap="none" lIns="180000" tIns="135000" rIns="180000" bIns="135000" anchor="ctr"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SimSun" pitchFamily="2"/>
                <a:cs typeface="Tahoma" pitchFamily="2"/>
              </a:endParaRPr>
            </a:p>
          </p:txBody>
        </p:sp>
        <p:sp>
          <p:nvSpPr>
            <p:cNvPr id="8" name="TextBox 7"/>
            <p:cNvSpPr txBox="1"/>
            <p:nvPr/>
          </p:nvSpPr>
          <p:spPr>
            <a:xfrm>
              <a:off x="1080001" y="5292000"/>
              <a:ext cx="28870915" cy="1139622"/>
            </a:xfrm>
            <a:prstGeom prst="rect">
              <a:avLst/>
            </a:prstGeom>
            <a:noFill/>
            <a:ln>
              <a:noFill/>
            </a:ln>
          </p:spPr>
          <p:txBody>
            <a:bodyPr vert="horz" wrap="square" lIns="270000" tIns="225000" rIns="270000" bIns="225000" compatLnSpc="0">
              <a:spAutoFit/>
            </a:bodyPr>
            <a:lstStyle/>
            <a:p>
              <a:pPr lvl="0" hangingPunct="0"/>
              <a:r>
                <a:rPr lang="en-GB" sz="2400" b="0" i="0" u="none" strike="noStrike" kern="1200" dirty="0">
                  <a:ln>
                    <a:noFill/>
                  </a:ln>
                  <a:latin typeface="Arial Black" pitchFamily="34"/>
                  <a:ea typeface="SimSun" pitchFamily="2"/>
                  <a:cs typeface="Tahoma" pitchFamily="2"/>
                </a:rPr>
                <a:t>The Cavendish High Energy Physics Experimental group investigates fundamental Physics as part of international collaborations located on the Large Hadron Collider (</a:t>
              </a:r>
              <a:r>
                <a:rPr lang="en-GB" sz="2400" b="0" i="0" u="none" strike="noStrike" kern="1200" dirty="0">
                  <a:ln>
                    <a:noFill/>
                  </a:ln>
                  <a:solidFill>
                    <a:srgbClr val="0000FF"/>
                  </a:solidFill>
                  <a:latin typeface="Arial Black" pitchFamily="34"/>
                  <a:ea typeface="SimSun" pitchFamily="2"/>
                  <a:cs typeface="Tahoma" pitchFamily="2"/>
                </a:rPr>
                <a:t>LHC</a:t>
              </a:r>
              <a:r>
                <a:rPr lang="en-GB" sz="2400" b="0" i="0" u="none" strike="noStrike" kern="1200" dirty="0">
                  <a:ln>
                    <a:noFill/>
                  </a:ln>
                  <a:latin typeface="Arial Black" pitchFamily="34"/>
                  <a:ea typeface="SimSun" pitchFamily="2"/>
                  <a:cs typeface="Tahoma" pitchFamily="2"/>
                </a:rPr>
                <a:t>) at </a:t>
              </a:r>
              <a:r>
                <a:rPr lang="en-GB" sz="2400" b="0" i="0" u="none" strike="noStrike" kern="1200" dirty="0">
                  <a:ln>
                    <a:noFill/>
                  </a:ln>
                  <a:solidFill>
                    <a:srgbClr val="0000FF"/>
                  </a:solidFill>
                  <a:latin typeface="Arial Black" pitchFamily="34"/>
                  <a:ea typeface="SimSun" pitchFamily="2"/>
                  <a:cs typeface="Tahoma" pitchFamily="2"/>
                </a:rPr>
                <a:t>CERN</a:t>
              </a:r>
              <a:r>
                <a:rPr lang="en-GB" sz="2400" b="0" i="0" u="none" strike="noStrike" kern="1200" dirty="0">
                  <a:ln>
                    <a:noFill/>
                  </a:ln>
                  <a:latin typeface="Arial Black" pitchFamily="34"/>
                  <a:ea typeface="SimSun" pitchFamily="2"/>
                  <a:cs typeface="Tahoma" pitchFamily="2"/>
                </a:rPr>
                <a:t> (Geneva</a:t>
              </a:r>
              <a:r>
                <a:rPr lang="en-GB" sz="2400" dirty="0">
                  <a:latin typeface="Arial Black" pitchFamily="34"/>
                  <a:ea typeface="SimSun" pitchFamily="2"/>
                  <a:cs typeface="Tahoma" pitchFamily="2"/>
                </a:rPr>
                <a:t>) and in the neutrino beams at </a:t>
              </a:r>
              <a:r>
                <a:rPr lang="en-GB" sz="2400" dirty="0" err="1">
                  <a:solidFill>
                    <a:srgbClr val="0000FF"/>
                  </a:solidFill>
                  <a:latin typeface="Arial Black" pitchFamily="34"/>
                  <a:ea typeface="SimSun" pitchFamily="2"/>
                  <a:cs typeface="Tahoma" pitchFamily="2"/>
                </a:rPr>
                <a:t>Fermilab</a:t>
              </a:r>
              <a:r>
                <a:rPr lang="en-GB" sz="2400" dirty="0">
                  <a:latin typeface="Arial Black" pitchFamily="34"/>
                  <a:ea typeface="SimSun" pitchFamily="2"/>
                  <a:cs typeface="Tahoma" pitchFamily="2"/>
                </a:rPr>
                <a:t> (Chicago). </a:t>
              </a:r>
              <a:r>
                <a:rPr lang="en-GB" sz="2400" b="0" i="0" u="none" strike="noStrike" kern="1200" dirty="0">
                  <a:ln>
                    <a:noFill/>
                  </a:ln>
                  <a:solidFill>
                    <a:srgbClr val="000000"/>
                  </a:solidFill>
                  <a:latin typeface="Arial Black" pitchFamily="34"/>
                  <a:ea typeface="SimSun" pitchFamily="2"/>
                  <a:cs typeface="Tahoma" pitchFamily="2"/>
                </a:rPr>
                <a:t>For more information please contact: </a:t>
              </a:r>
              <a:r>
                <a:rPr lang="en-GB" sz="2200" b="0" i="0" u="none" strike="noStrike" kern="1200" dirty="0">
                  <a:ln>
                    <a:noFill/>
                  </a:ln>
                  <a:solidFill>
                    <a:srgbClr val="000000"/>
                  </a:solidFill>
                  <a:latin typeface="Arial Black" pitchFamily="34"/>
                  <a:ea typeface="SimSun" pitchFamily="2"/>
                  <a:cs typeface="Tahoma" pitchFamily="2"/>
                </a:rPr>
                <a:t>Val Gibson (</a:t>
              </a:r>
              <a:r>
                <a:rPr lang="en-GB" sz="2200" b="0" i="0" u="none" strike="noStrike" kern="1200" dirty="0">
                  <a:ln>
                    <a:noFill/>
                  </a:ln>
                  <a:solidFill>
                    <a:srgbClr val="000000"/>
                  </a:solidFill>
                  <a:latin typeface="Arial Black" pitchFamily="34"/>
                  <a:ea typeface="SimSun" pitchFamily="2"/>
                  <a:cs typeface="Tahoma" pitchFamily="2"/>
                  <a:hlinkClick r:id="rId5"/>
                </a:rPr>
                <a:t>gibson@hep.phy.cam.ac.uk</a:t>
              </a:r>
              <a:r>
                <a:rPr lang="en-GB" sz="2200" b="0" i="0" u="none" strike="noStrike" kern="1200" dirty="0">
                  <a:ln>
                    <a:noFill/>
                  </a:ln>
                  <a:solidFill>
                    <a:srgbClr val="000000"/>
                  </a:solidFill>
                  <a:latin typeface="Arial Black" pitchFamily="34"/>
                  <a:ea typeface="SimSun" pitchFamily="2"/>
                  <a:cs typeface="Tahoma" pitchFamily="2"/>
                </a:rPr>
                <a:t>)</a:t>
              </a:r>
            </a:p>
          </p:txBody>
        </p:sp>
      </p:grpSp>
      <p:sp>
        <p:nvSpPr>
          <p:cNvPr id="9" name="TextBox 8"/>
          <p:cNvSpPr txBox="1"/>
          <p:nvPr/>
        </p:nvSpPr>
        <p:spPr>
          <a:xfrm>
            <a:off x="10008000" y="41060185"/>
            <a:ext cx="10260000" cy="942480"/>
          </a:xfrm>
          <a:prstGeom prst="rect">
            <a:avLst/>
          </a:prstGeom>
          <a:noFill/>
          <a:ln>
            <a:noFill/>
          </a:ln>
        </p:spPr>
        <p:txBody>
          <a:bodyPr vert="horz" wrap="none" lIns="90000" tIns="45000" rIns="90000" bIns="45000" compatLnSpc="0">
            <a:spAutoFit/>
          </a:bodyPr>
          <a:lstStyle/>
          <a:p>
            <a:pPr marL="0" marR="0" lvl="0" indent="0" rtl="0" hangingPunct="0">
              <a:lnSpc>
                <a:spcPct val="100000"/>
              </a:lnSpc>
              <a:spcBef>
                <a:spcPts val="0"/>
              </a:spcBef>
              <a:spcAft>
                <a:spcPts val="0"/>
              </a:spcAft>
              <a:buNone/>
              <a:tabLst/>
            </a:pPr>
            <a:r>
              <a:rPr lang="en-GB" sz="6000" b="0" i="0" u="none" strike="noStrike" kern="1200">
                <a:ln>
                  <a:noFill/>
                </a:ln>
                <a:latin typeface="Arial" pitchFamily="18"/>
                <a:ea typeface="SimSun" pitchFamily="2"/>
                <a:cs typeface="Tahoma" pitchFamily="2"/>
              </a:rPr>
              <a:t>http://www.hep.phy.cam.ac.uk</a:t>
            </a:r>
          </a:p>
        </p:txBody>
      </p:sp>
      <p:sp>
        <p:nvSpPr>
          <p:cNvPr id="10" name="Straight Connector 9"/>
          <p:cNvSpPr/>
          <p:nvPr/>
        </p:nvSpPr>
        <p:spPr>
          <a:xfrm>
            <a:off x="10080000" y="42140185"/>
            <a:ext cx="10260000" cy="0"/>
          </a:xfrm>
          <a:prstGeom prst="line">
            <a:avLst/>
          </a:prstGeom>
          <a:noFill/>
          <a:ln w="180000">
            <a:solidFill>
              <a:srgbClr val="000000"/>
            </a:solidFill>
            <a:prstDash val="solid"/>
          </a:ln>
        </p:spPr>
        <p:txBody>
          <a:bodyPr vert="horz" wrap="none" lIns="180000" tIns="135000" rIns="180000" bIns="13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SimSun" pitchFamily="2"/>
              <a:cs typeface="Tahoma" pitchFamily="2"/>
            </a:endParaRPr>
          </a:p>
        </p:txBody>
      </p:sp>
      <p:grpSp>
        <p:nvGrpSpPr>
          <p:cNvPr id="11" name="Group 10"/>
          <p:cNvGrpSpPr/>
          <p:nvPr/>
        </p:nvGrpSpPr>
        <p:grpSpPr>
          <a:xfrm>
            <a:off x="792000" y="32871721"/>
            <a:ext cx="14040000" cy="7992888"/>
            <a:chOff x="15480000" y="33264008"/>
            <a:chExt cx="14040000" cy="7992888"/>
          </a:xfrm>
        </p:grpSpPr>
        <p:sp>
          <p:nvSpPr>
            <p:cNvPr id="12" name="Freeform 11"/>
            <p:cNvSpPr/>
            <p:nvPr/>
          </p:nvSpPr>
          <p:spPr>
            <a:xfrm>
              <a:off x="15480000" y="33264008"/>
              <a:ext cx="13967999" cy="7992888"/>
            </a:xfrm>
            <a:custGeom>
              <a:avLst>
                <a:gd name="f0" fmla="val 18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25000"/>
              </a:srgbClr>
            </a:solidFill>
            <a:ln w="180000">
              <a:solidFill>
                <a:srgbClr val="FF0000"/>
              </a:solidFill>
              <a:prstDash val="solid"/>
            </a:ln>
          </p:spPr>
          <p:txBody>
            <a:bodyPr vert="horz" wrap="none" lIns="180000" tIns="135000" rIns="180000" bIns="135000" anchor="ctr"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SimSun" pitchFamily="2"/>
                <a:cs typeface="Tahoma" pitchFamily="2"/>
              </a:endParaRPr>
            </a:p>
          </p:txBody>
        </p:sp>
        <p:grpSp>
          <p:nvGrpSpPr>
            <p:cNvPr id="13" name="Group 12"/>
            <p:cNvGrpSpPr/>
            <p:nvPr/>
          </p:nvGrpSpPr>
          <p:grpSpPr>
            <a:xfrm>
              <a:off x="15876000" y="33479999"/>
              <a:ext cx="13644000" cy="7560873"/>
              <a:chOff x="15876000" y="33479999"/>
              <a:chExt cx="13644000" cy="7560873"/>
            </a:xfrm>
          </p:grpSpPr>
          <p:sp>
            <p:nvSpPr>
              <p:cNvPr id="14" name="TextBox 13"/>
              <p:cNvSpPr txBox="1"/>
              <p:nvPr/>
            </p:nvSpPr>
            <p:spPr>
              <a:xfrm>
                <a:off x="15876000" y="33479999"/>
                <a:ext cx="13644000" cy="7560873"/>
              </a:xfrm>
              <a:prstGeom prst="rect">
                <a:avLst/>
              </a:prstGeom>
              <a:noFill/>
              <a:ln>
                <a:noFill/>
              </a:ln>
            </p:spPr>
            <p:txBody>
              <a:bodyPr vert="horz" wrap="square" lIns="90000" tIns="45000" rIns="90000" bIns="45000" compatLnSpc="0"/>
              <a:lstStyle/>
              <a:p>
                <a:pPr marL="1740600" marR="270000" lvl="0" hangingPunct="0"/>
                <a:r>
                  <a:rPr lang="en-GB" sz="2600" dirty="0">
                    <a:solidFill>
                      <a:srgbClr val="000000"/>
                    </a:solidFill>
                    <a:latin typeface="Arial Black" pitchFamily="34"/>
                    <a:ea typeface="SimSun" pitchFamily="2"/>
                    <a:cs typeface="Tahoma" pitchFamily="2"/>
                  </a:rPr>
                  <a:t>Development of sensors and novel technologies for particle detection in HEP and beyond </a:t>
                </a:r>
                <a:r>
                  <a:rPr lang="en-GB" sz="2600" b="0" i="0" u="none" strike="noStrike" kern="1200" dirty="0">
                    <a:ln>
                      <a:noFill/>
                    </a:ln>
                    <a:solidFill>
                      <a:srgbClr val="000000"/>
                    </a:solidFill>
                    <a:latin typeface="Arial Black" pitchFamily="34"/>
                    <a:ea typeface="SimSun" pitchFamily="2"/>
                    <a:cs typeface="Tahoma" pitchFamily="2"/>
                  </a:rPr>
                  <a:t>:</a:t>
                </a:r>
              </a:p>
              <a:p>
                <a:pPr marL="1740600" marR="270000" lvl="0" indent="0" algn="l" rtl="0" hangingPunct="0">
                  <a:lnSpc>
                    <a:spcPct val="100000"/>
                  </a:lnSpc>
                  <a:spcBef>
                    <a:spcPts val="0"/>
                  </a:spcBef>
                  <a:spcAft>
                    <a:spcPts val="0"/>
                  </a:spcAft>
                  <a:buNone/>
                  <a:tabLst/>
                </a:pPr>
                <a:r>
                  <a:rPr lang="en-GB" sz="2600" b="0" i="0" u="none" strike="noStrike" kern="1200" dirty="0">
                    <a:ln>
                      <a:noFill/>
                    </a:ln>
                    <a:solidFill>
                      <a:srgbClr val="000000"/>
                    </a:solidFill>
                    <a:latin typeface="Arial Black" pitchFamily="34"/>
                    <a:ea typeface="SimSun" pitchFamily="2"/>
                    <a:cs typeface="Tahoma" pitchFamily="2"/>
                  </a:rPr>
                  <a:t>Contact: Steve Wotton (</a:t>
                </a:r>
                <a:r>
                  <a:rPr lang="en-GB" sz="2600" b="0" i="0" u="none" strike="noStrike" kern="1200" dirty="0">
                    <a:ln>
                      <a:noFill/>
                    </a:ln>
                    <a:solidFill>
                      <a:srgbClr val="000000"/>
                    </a:solidFill>
                    <a:latin typeface="Arial Black" pitchFamily="34"/>
                    <a:ea typeface="SimSun" pitchFamily="2"/>
                    <a:cs typeface="Tahoma" pitchFamily="2"/>
                    <a:hlinkClick r:id="rId6"/>
                  </a:rPr>
                  <a:t>wotton@hep.phy.cam.ac.uk</a:t>
                </a:r>
                <a:r>
                  <a:rPr lang="en-GB" sz="2600" dirty="0">
                    <a:solidFill>
                      <a:srgbClr val="000000"/>
                    </a:solidFill>
                    <a:latin typeface="Arial Black" pitchFamily="34"/>
                    <a:ea typeface="SimSun" pitchFamily="2"/>
                    <a:cs typeface="Tahoma" pitchFamily="2"/>
                  </a:rPr>
                  <a:t>)</a:t>
                </a:r>
                <a:endParaRPr lang="en-GB" sz="2600" b="0" i="0" u="none" strike="noStrike" kern="1200" dirty="0">
                  <a:ln>
                    <a:noFill/>
                  </a:ln>
                  <a:solidFill>
                    <a:srgbClr val="000000"/>
                  </a:solidFill>
                  <a:latin typeface="Arial Black" pitchFamily="34"/>
                  <a:ea typeface="SimSun" pitchFamily="2"/>
                  <a:cs typeface="Tahoma" pitchFamily="2"/>
                </a:endParaRPr>
              </a:p>
              <a:p>
                <a:pPr marL="1740600" marR="270000" hangingPunct="0"/>
                <a:r>
                  <a:rPr lang="en-GB" sz="2600" dirty="0">
                    <a:solidFill>
                      <a:srgbClr val="000000"/>
                    </a:solidFill>
                    <a:latin typeface="Arial Black" pitchFamily="34"/>
                    <a:ea typeface="SimSun" pitchFamily="2"/>
                    <a:cs typeface="Tahoma" pitchFamily="2"/>
                  </a:rPr>
                  <a:t>Contact: Bart </a:t>
                </a:r>
                <a:r>
                  <a:rPr lang="en-GB" sz="2600" dirty="0" err="1">
                    <a:solidFill>
                      <a:srgbClr val="000000"/>
                    </a:solidFill>
                    <a:latin typeface="Arial Black" pitchFamily="34"/>
                    <a:ea typeface="SimSun" pitchFamily="2"/>
                    <a:cs typeface="Tahoma" pitchFamily="2"/>
                  </a:rPr>
                  <a:t>Hommels</a:t>
                </a:r>
                <a:r>
                  <a:rPr lang="en-GB" sz="2600" dirty="0">
                    <a:solidFill>
                      <a:srgbClr val="000000"/>
                    </a:solidFill>
                    <a:latin typeface="Arial Black" pitchFamily="34"/>
                    <a:ea typeface="SimSun" pitchFamily="2"/>
                    <a:cs typeface="Tahoma" pitchFamily="2"/>
                  </a:rPr>
                  <a:t> (</a:t>
                </a:r>
                <a:r>
                  <a:rPr lang="en-GB" sz="2600" dirty="0">
                    <a:solidFill>
                      <a:srgbClr val="000000"/>
                    </a:solidFill>
                    <a:latin typeface="Arial Black" pitchFamily="34"/>
                    <a:ea typeface="SimSun" pitchFamily="2"/>
                    <a:cs typeface="Tahoma" pitchFamily="2"/>
                    <a:hlinkClick r:id="rId7"/>
                  </a:rPr>
                  <a:t>hommels@hep.phy.cam.ac.uk</a:t>
                </a:r>
                <a:r>
                  <a:rPr lang="en-GB" sz="2600" dirty="0">
                    <a:solidFill>
                      <a:srgbClr val="000000"/>
                    </a:solidFill>
                    <a:latin typeface="Arial Black" pitchFamily="34"/>
                    <a:ea typeface="SimSun" pitchFamily="2"/>
                    <a:cs typeface="Tahoma" pitchFamily="2"/>
                  </a:rPr>
                  <a:t>)</a:t>
                </a:r>
              </a:p>
              <a:p>
                <a:pPr marL="1740600" marR="270000" lvl="0" hangingPunct="0"/>
                <a:r>
                  <a:rPr lang="en-GB" sz="2400" dirty="0">
                    <a:solidFill>
                      <a:srgbClr val="000000"/>
                    </a:solidFill>
                    <a:latin typeface="Arial Black" pitchFamily="34"/>
                    <a:ea typeface="SimSun" pitchFamily="2"/>
                    <a:cs typeface="Tahoma" pitchFamily="2"/>
                  </a:rPr>
                  <a:t>Prospective students with a keen interest in hands-on practical </a:t>
                </a:r>
              </a:p>
              <a:p>
                <a:pPr marR="270000" lvl="0" hangingPunct="0"/>
                <a:r>
                  <a:rPr lang="en-GB" sz="2400" dirty="0">
                    <a:solidFill>
                      <a:srgbClr val="000000"/>
                    </a:solidFill>
                    <a:latin typeface="Arial Black" pitchFamily="34"/>
                    <a:ea typeface="SimSun" pitchFamily="2"/>
                    <a:cs typeface="Tahoma" pitchFamily="2"/>
                  </a:rPr>
                  <a:t>work are invited to contact us to discuss possibilities in this area. The HEP group has a strong track record in the development of silicon sensors for tracking and single-photon position-sensitive devices for Ring Imaging Cherenkov (RICH) Detectors. Projects may include the development, refinement or upgrade of existing detectors such as these or may focus on the development of more speculative techniques for use in future experiments. Examples of current projects are the development of a RICH detector prototype using solid state sensors or the application of the ATLAS silicon tracking technology to areas beyond the field of High Energy Physics.</a:t>
                </a:r>
              </a:p>
              <a:p>
                <a:pPr marR="270000" lvl="0" hangingPunct="0"/>
                <a:r>
                  <a:rPr lang="en-GB" sz="2400" dirty="0">
                    <a:solidFill>
                      <a:srgbClr val="000000"/>
                    </a:solidFill>
                    <a:latin typeface="Arial Black" pitchFamily="34"/>
                    <a:ea typeface="SimSun" pitchFamily="2"/>
                    <a:cs typeface="Tahoma" pitchFamily="2"/>
                  </a:rPr>
                  <a:t>Although focussed on detector research and development, there would also be an opportunity to analyse data from running experiments or data taken at beam test facilities.</a:t>
                </a:r>
                <a:endParaRPr lang="en-GB" sz="2400" b="0" i="0" u="none" strike="noStrike" kern="1200" dirty="0">
                  <a:ln>
                    <a:noFill/>
                  </a:ln>
                  <a:solidFill>
                    <a:srgbClr val="000000"/>
                  </a:solidFill>
                  <a:latin typeface="Arial Black" pitchFamily="34"/>
                  <a:ea typeface="SimSun" pitchFamily="2"/>
                  <a:cs typeface="Tahoma" pitchFamily="2"/>
                </a:endParaRPr>
              </a:p>
            </p:txBody>
          </p:sp>
          <p:pic>
            <p:nvPicPr>
              <p:cNvPr id="15" name="Picture 14"/>
              <p:cNvPicPr>
                <a:picLocks noChangeAspect="1"/>
              </p:cNvPicPr>
              <p:nvPr/>
            </p:nvPicPr>
            <p:blipFill>
              <a:blip r:embed="rId8">
                <a:lum/>
                <a:alphaModFix/>
              </a:blip>
              <a:srcRect/>
              <a:stretch>
                <a:fillRect/>
              </a:stretch>
            </p:blipFill>
            <p:spPr>
              <a:xfrm>
                <a:off x="16020000" y="33660000"/>
                <a:ext cx="1584000" cy="2210400"/>
              </a:xfrm>
              <a:prstGeom prst="rect">
                <a:avLst/>
              </a:prstGeom>
              <a:noFill/>
              <a:ln>
                <a:noFill/>
              </a:ln>
            </p:spPr>
          </p:pic>
        </p:grpSp>
      </p:grpSp>
      <p:grpSp>
        <p:nvGrpSpPr>
          <p:cNvPr id="16" name="Group 15"/>
          <p:cNvGrpSpPr/>
          <p:nvPr/>
        </p:nvGrpSpPr>
        <p:grpSpPr>
          <a:xfrm>
            <a:off x="15271200" y="19621618"/>
            <a:ext cx="13967999" cy="9269095"/>
            <a:chOff x="15480000" y="24307200"/>
            <a:chExt cx="13967999" cy="9269095"/>
          </a:xfrm>
        </p:grpSpPr>
        <p:sp>
          <p:nvSpPr>
            <p:cNvPr id="17" name="Freeform 16"/>
            <p:cNvSpPr/>
            <p:nvPr/>
          </p:nvSpPr>
          <p:spPr>
            <a:xfrm>
              <a:off x="15480000" y="24307200"/>
              <a:ext cx="13967999" cy="9269095"/>
            </a:xfrm>
            <a:custGeom>
              <a:avLst>
                <a:gd name="f0" fmla="val 18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25000"/>
              </a:srgbClr>
            </a:solidFill>
            <a:ln w="180000">
              <a:solidFill>
                <a:srgbClr val="FF0000"/>
              </a:solidFill>
              <a:prstDash val="solid"/>
            </a:ln>
          </p:spPr>
          <p:txBody>
            <a:bodyPr vert="horz" wrap="none" lIns="180000" tIns="135000" rIns="180000" bIns="135000" anchor="ctr"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SimSun" pitchFamily="2"/>
                <a:cs typeface="Tahoma" pitchFamily="2"/>
              </a:endParaRPr>
            </a:p>
          </p:txBody>
        </p:sp>
        <p:grpSp>
          <p:nvGrpSpPr>
            <p:cNvPr id="18" name="Group 17"/>
            <p:cNvGrpSpPr/>
            <p:nvPr/>
          </p:nvGrpSpPr>
          <p:grpSpPr>
            <a:xfrm>
              <a:off x="15840000" y="24591240"/>
              <a:ext cx="13492799" cy="7706520"/>
              <a:chOff x="15840000" y="24591240"/>
              <a:chExt cx="13492799" cy="7706520"/>
            </a:xfrm>
          </p:grpSpPr>
          <p:sp>
            <p:nvSpPr>
              <p:cNvPr id="19" name="TextBox 18"/>
              <p:cNvSpPr txBox="1"/>
              <p:nvPr/>
            </p:nvSpPr>
            <p:spPr>
              <a:xfrm>
                <a:off x="15840000" y="24591240"/>
                <a:ext cx="13492799" cy="7706520"/>
              </a:xfrm>
              <a:prstGeom prst="rect">
                <a:avLst/>
              </a:prstGeom>
              <a:noFill/>
              <a:ln>
                <a:noFill/>
              </a:ln>
            </p:spPr>
            <p:txBody>
              <a:bodyPr vert="horz" wrap="square" lIns="90000" tIns="45000" rIns="90000" bIns="45000" compatLnSpc="0"/>
              <a:lstStyle/>
              <a:p>
                <a:pPr marL="1905120" marR="0" lvl="0" indent="0" algn="l" rtl="0" hangingPunct="0">
                  <a:lnSpc>
                    <a:spcPct val="100000"/>
                  </a:lnSpc>
                  <a:spcBef>
                    <a:spcPts val="0"/>
                  </a:spcBef>
                  <a:spcAft>
                    <a:spcPts val="0"/>
                  </a:spcAft>
                  <a:buNone/>
                  <a:tabLst/>
                </a:pPr>
                <a:r>
                  <a:rPr lang="en-GB" sz="2600" b="0" i="0" u="none" strike="noStrike" kern="1200" dirty="0">
                    <a:ln>
                      <a:noFill/>
                    </a:ln>
                    <a:solidFill>
                      <a:srgbClr val="000000"/>
                    </a:solidFill>
                    <a:latin typeface="Arial Black" pitchFamily="34"/>
                    <a:ea typeface="SimSun" pitchFamily="2"/>
                    <a:cs typeface="Tahoma" pitchFamily="2"/>
                  </a:rPr>
                  <a:t>Search for New Physics beyond the Standard Model in rare B decays :</a:t>
                </a:r>
              </a:p>
              <a:p>
                <a:pPr marL="1905120" marR="0" lvl="0" indent="0" algn="l" rtl="0" hangingPunct="0">
                  <a:lnSpc>
                    <a:spcPct val="100000"/>
                  </a:lnSpc>
                  <a:spcBef>
                    <a:spcPts val="0"/>
                  </a:spcBef>
                  <a:spcAft>
                    <a:spcPts val="0"/>
                  </a:spcAft>
                  <a:buNone/>
                  <a:tabLst/>
                </a:pPr>
                <a:r>
                  <a:rPr lang="en-GB" sz="2600" b="0" i="0" u="none" strike="noStrike" kern="1200" dirty="0">
                    <a:ln>
                      <a:noFill/>
                    </a:ln>
                    <a:solidFill>
                      <a:srgbClr val="000000"/>
                    </a:solidFill>
                    <a:latin typeface="Arial Black" pitchFamily="34"/>
                    <a:ea typeface="SimSun" pitchFamily="2"/>
                    <a:cs typeface="Tahoma" pitchFamily="2"/>
                  </a:rPr>
                  <a:t>Contact: Val Gibson (</a:t>
                </a:r>
                <a:r>
                  <a:rPr lang="en-GB" sz="2600" b="0" i="0" u="none" strike="noStrike" kern="1200" dirty="0">
                    <a:ln>
                      <a:noFill/>
                    </a:ln>
                    <a:solidFill>
                      <a:srgbClr val="000000"/>
                    </a:solidFill>
                    <a:latin typeface="Arial Black" pitchFamily="34"/>
                    <a:ea typeface="SimSun" pitchFamily="2"/>
                    <a:cs typeface="Tahoma" pitchFamily="2"/>
                    <a:hlinkClick r:id="rId5"/>
                  </a:rPr>
                  <a:t>gibson@hep.phy.cam.ac.uk</a:t>
                </a:r>
                <a:r>
                  <a:rPr lang="en-GB" sz="2600" b="0" i="0" u="none" strike="noStrike" kern="1200" dirty="0">
                    <a:ln>
                      <a:noFill/>
                    </a:ln>
                    <a:solidFill>
                      <a:srgbClr val="000000"/>
                    </a:solidFill>
                    <a:latin typeface="Arial Black" pitchFamily="34"/>
                    <a:ea typeface="SimSun" pitchFamily="2"/>
                    <a:cs typeface="Tahoma" pitchFamily="2"/>
                  </a:rPr>
                  <a:t>)</a:t>
                </a:r>
              </a:p>
              <a:p>
                <a:pPr marL="1905120" marR="0" lvl="0" indent="0" algn="l" rtl="0" hangingPunct="0">
                  <a:lnSpc>
                    <a:spcPct val="100000"/>
                  </a:lnSpc>
                  <a:spcBef>
                    <a:spcPts val="0"/>
                  </a:spcBef>
                  <a:spcAft>
                    <a:spcPts val="0"/>
                  </a:spcAft>
                  <a:buNone/>
                  <a:tabLst/>
                </a:pPr>
                <a:r>
                  <a:rPr lang="en-GB" sz="2600" b="0" i="0" u="none" strike="noStrike" kern="1200" dirty="0">
                    <a:ln>
                      <a:noFill/>
                    </a:ln>
                    <a:solidFill>
                      <a:srgbClr val="000000"/>
                    </a:solidFill>
                    <a:latin typeface="Arial Black" pitchFamily="34"/>
                    <a:ea typeface="SimSun" pitchFamily="2"/>
                    <a:cs typeface="Tahoma" pitchFamily="2"/>
                    <a:hlinkClick r:id="rId9"/>
                  </a:rPr>
                  <a:t>http://www.hep.phy.cam.ac.uk/lhcb/</a:t>
                </a:r>
                <a:endParaRPr lang="en-GB" sz="2600" b="0" i="0" u="none" strike="noStrike" kern="1200" dirty="0">
                  <a:ln>
                    <a:noFill/>
                  </a:ln>
                  <a:solidFill>
                    <a:srgbClr val="000000"/>
                  </a:solidFill>
                  <a:latin typeface="Arial Black" pitchFamily="34"/>
                  <a:ea typeface="SimSun" pitchFamily="2"/>
                  <a:cs typeface="Tahoma" pitchFamily="2"/>
                </a:endParaRPr>
              </a:p>
              <a:p>
                <a:pPr marL="1905120" marR="0" lvl="0" indent="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The Standard Model of particle physics is a well established </a:t>
                </a:r>
              </a:p>
              <a:p>
                <a:pPr marR="0" lvl="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monument. However, New Physics beyond the Standard Model is necessary to describe the mass hierarchy of fundamental particles. The </a:t>
                </a:r>
                <a:r>
                  <a:rPr lang="en-GB" sz="2400" b="0" i="0" u="none" strike="noStrike" kern="1200" dirty="0" err="1">
                    <a:ln>
                      <a:noFill/>
                    </a:ln>
                    <a:solidFill>
                      <a:srgbClr val="000000"/>
                    </a:solidFill>
                    <a:latin typeface="Arial Black" pitchFamily="34"/>
                    <a:ea typeface="SimSun" pitchFamily="2"/>
                    <a:cs typeface="Tahoma" pitchFamily="2"/>
                  </a:rPr>
                  <a:t>LHCb</a:t>
                </a:r>
                <a:r>
                  <a:rPr lang="en-GB" sz="2400" b="0" i="0" u="none" strike="noStrike" kern="1200" dirty="0">
                    <a:ln>
                      <a:noFill/>
                    </a:ln>
                    <a:solidFill>
                      <a:srgbClr val="000000"/>
                    </a:solidFill>
                    <a:latin typeface="Arial Black" pitchFamily="34"/>
                    <a:ea typeface="SimSun" pitchFamily="2"/>
                    <a:cs typeface="Tahoma" pitchFamily="2"/>
                  </a:rPr>
                  <a:t> experiment, running at the Large Hadron Collider at CERN, is particularly well suited to look for indirect evidence of New Physics using quantum loop processes. These include rare decays, such as </a:t>
                </a:r>
                <a:r>
                  <a:rPr lang="en-GB" sz="2400" b="0" i="0" u="none" strike="noStrike" kern="1200" dirty="0" err="1">
                    <a:ln>
                      <a:noFill/>
                    </a:ln>
                    <a:solidFill>
                      <a:srgbClr val="000000"/>
                    </a:solidFill>
                    <a:latin typeface="Arial Black" pitchFamily="34"/>
                    <a:ea typeface="SimSun" pitchFamily="2"/>
                    <a:cs typeface="Tahoma" pitchFamily="2"/>
                  </a:rPr>
                  <a:t>Bd,s</a:t>
                </a:r>
                <a:r>
                  <a:rPr lang="en-GB" sz="2400" b="0" i="0" u="none" strike="noStrike" kern="1200" dirty="0">
                    <a:ln>
                      <a:noFill/>
                    </a:ln>
                    <a:solidFill>
                      <a:srgbClr val="000000"/>
                    </a:solidFill>
                    <a:latin typeface="Arial Black" pitchFamily="34"/>
                    <a:ea typeface="SimSun" pitchFamily="2"/>
                    <a:cs typeface="Tahoma" pitchFamily="2"/>
                  </a:rPr>
                  <a:t>-&gt;</a:t>
                </a:r>
                <a:r>
                  <a:rPr lang="en-GB" sz="2400" b="0" i="0" u="none" strike="noStrike" kern="1200" dirty="0" err="1">
                    <a:ln>
                      <a:noFill/>
                    </a:ln>
                    <a:solidFill>
                      <a:srgbClr val="000000"/>
                    </a:solidFill>
                    <a:latin typeface="Arial Black" pitchFamily="34"/>
                    <a:ea typeface="SimSun" pitchFamily="2"/>
                    <a:cs typeface="Tahoma" pitchFamily="2"/>
                  </a:rPr>
                  <a:t>mumu</a:t>
                </a:r>
                <a:r>
                  <a:rPr lang="en-GB" sz="2400" b="0" i="0" u="none" strike="noStrike" kern="1200" dirty="0">
                    <a:ln>
                      <a:noFill/>
                    </a:ln>
                    <a:solidFill>
                      <a:srgbClr val="000000"/>
                    </a:solidFill>
                    <a:latin typeface="Arial Black" pitchFamily="34"/>
                    <a:ea typeface="SimSun" pitchFamily="2"/>
                    <a:cs typeface="Tahoma" pitchFamily="2"/>
                  </a:rPr>
                  <a:t> and </a:t>
                </a:r>
                <a:r>
                  <a:rPr lang="en-GB" sz="2400" b="0" i="0" u="none" strike="noStrike" kern="1200" dirty="0" err="1">
                    <a:ln>
                      <a:noFill/>
                    </a:ln>
                    <a:solidFill>
                      <a:srgbClr val="000000"/>
                    </a:solidFill>
                    <a:latin typeface="Arial Black" pitchFamily="34"/>
                    <a:ea typeface="SimSun" pitchFamily="2"/>
                    <a:cs typeface="Tahoma" pitchFamily="2"/>
                  </a:rPr>
                  <a:t>Bd</a:t>
                </a:r>
                <a:r>
                  <a:rPr lang="en-GB" sz="2400" b="0" i="0" u="none" strike="noStrike" kern="1200" dirty="0">
                    <a:ln>
                      <a:noFill/>
                    </a:ln>
                    <a:solidFill>
                      <a:srgbClr val="000000"/>
                    </a:solidFill>
                    <a:latin typeface="Arial Black" pitchFamily="34"/>
                    <a:ea typeface="SimSun" pitchFamily="2"/>
                    <a:cs typeface="Tahoma" pitchFamily="2"/>
                  </a:rPr>
                  <a:t> → K0*</a:t>
                </a:r>
                <a:r>
                  <a:rPr lang="en-GB" sz="2400" b="0" i="0" u="none" strike="noStrike" kern="1200" dirty="0" err="1">
                    <a:ln>
                      <a:noFill/>
                    </a:ln>
                    <a:solidFill>
                      <a:srgbClr val="000000"/>
                    </a:solidFill>
                    <a:latin typeface="Arial Black" pitchFamily="34"/>
                    <a:ea typeface="SimSun" pitchFamily="2"/>
                    <a:cs typeface="Tahoma" pitchFamily="2"/>
                  </a:rPr>
                  <a:t>mumu</a:t>
                </a:r>
                <a:r>
                  <a:rPr lang="en-GB" sz="2400" b="0" i="0" u="none" strike="noStrike" kern="1200" dirty="0">
                    <a:ln>
                      <a:noFill/>
                    </a:ln>
                    <a:solidFill>
                      <a:srgbClr val="000000"/>
                    </a:solidFill>
                    <a:latin typeface="Arial Black" pitchFamily="34"/>
                    <a:ea typeface="SimSun" pitchFamily="2"/>
                    <a:cs typeface="Tahoma" pitchFamily="2"/>
                  </a:rPr>
                  <a:t> decays. The huge volume of data collected by </a:t>
                </a:r>
                <a:r>
                  <a:rPr lang="en-GB" sz="2400" b="0" i="0" u="none" strike="noStrike" kern="1200" dirty="0" err="1">
                    <a:ln>
                      <a:noFill/>
                    </a:ln>
                    <a:solidFill>
                      <a:srgbClr val="000000"/>
                    </a:solidFill>
                    <a:latin typeface="Arial Black" pitchFamily="34"/>
                    <a:ea typeface="SimSun" pitchFamily="2"/>
                    <a:cs typeface="Tahoma" pitchFamily="2"/>
                  </a:rPr>
                  <a:t>LHCb</a:t>
                </a:r>
                <a:r>
                  <a:rPr lang="en-GB" sz="2400" b="0" i="0" u="none" strike="noStrike" kern="1200" dirty="0">
                    <a:ln>
                      <a:noFill/>
                    </a:ln>
                    <a:solidFill>
                      <a:srgbClr val="000000"/>
                    </a:solidFill>
                    <a:latin typeface="Arial Black" pitchFamily="34"/>
                    <a:ea typeface="SimSun" pitchFamily="2"/>
                    <a:cs typeface="Tahoma" pitchFamily="2"/>
                  </a:rPr>
                  <a:t> allows for a precision measurements of the decay rates and angular observables, which measure the intimate properties of these decays. In turn, the measurements are used to constrain New Physics models. This indirect model-independent approach is very powerful, and is crucial since New Physics still evades detection. The project will include the analysis of the highest energy data, taken at a centre-of-mass energy of 13TeV, when the LHC starts operating again in 2015. The analysis will combine information from several electroweak penguin decays in order to maximise the discovery potential of New Physics.</a:t>
                </a:r>
              </a:p>
              <a:p>
                <a:pPr marL="0" marR="0" lvl="0" indent="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The project will suit someone who is keen to analyse LHC data.</a:t>
                </a:r>
              </a:p>
            </p:txBody>
          </p:sp>
          <p:pic>
            <p:nvPicPr>
              <p:cNvPr id="20" name="Picture 19"/>
              <p:cNvPicPr>
                <a:picLocks noChangeAspect="1"/>
              </p:cNvPicPr>
              <p:nvPr/>
            </p:nvPicPr>
            <p:blipFill>
              <a:blip r:embed="rId10">
                <a:lum/>
                <a:alphaModFix/>
              </a:blip>
              <a:srcRect/>
              <a:stretch>
                <a:fillRect/>
              </a:stretch>
            </p:blipFill>
            <p:spPr>
              <a:xfrm>
                <a:off x="15958440" y="24718680"/>
                <a:ext cx="1777680" cy="2133360"/>
              </a:xfrm>
              <a:prstGeom prst="rect">
                <a:avLst/>
              </a:prstGeom>
              <a:noFill/>
              <a:ln>
                <a:noFill/>
              </a:ln>
            </p:spPr>
          </p:pic>
        </p:grpSp>
      </p:grpSp>
      <p:grpSp>
        <p:nvGrpSpPr>
          <p:cNvPr id="21" name="Group 20"/>
          <p:cNvGrpSpPr/>
          <p:nvPr/>
        </p:nvGrpSpPr>
        <p:grpSpPr>
          <a:xfrm>
            <a:off x="791999" y="12760921"/>
            <a:ext cx="13967999" cy="8305529"/>
            <a:chOff x="15480000" y="7200000"/>
            <a:chExt cx="13967999" cy="8813734"/>
          </a:xfrm>
        </p:grpSpPr>
        <p:sp>
          <p:nvSpPr>
            <p:cNvPr id="22" name="Freeform 21"/>
            <p:cNvSpPr/>
            <p:nvPr/>
          </p:nvSpPr>
          <p:spPr>
            <a:xfrm>
              <a:off x="15480000" y="7200000"/>
              <a:ext cx="13967999" cy="8813734"/>
            </a:xfrm>
            <a:custGeom>
              <a:avLst>
                <a:gd name="f0" fmla="val 18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25000"/>
              </a:srgbClr>
            </a:solidFill>
            <a:ln w="180000">
              <a:solidFill>
                <a:srgbClr val="FF0000"/>
              </a:solidFill>
              <a:prstDash val="solid"/>
            </a:ln>
          </p:spPr>
          <p:txBody>
            <a:bodyPr vert="horz" wrap="none" lIns="180000" tIns="135000" rIns="180000" bIns="135000" anchor="ctr"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SimSun" pitchFamily="2"/>
                <a:cs typeface="Tahoma" pitchFamily="2"/>
              </a:endParaRPr>
            </a:p>
          </p:txBody>
        </p:sp>
        <p:grpSp>
          <p:nvGrpSpPr>
            <p:cNvPr id="23" name="Group 22"/>
            <p:cNvGrpSpPr/>
            <p:nvPr/>
          </p:nvGrpSpPr>
          <p:grpSpPr>
            <a:xfrm>
              <a:off x="15696000" y="7308000"/>
              <a:ext cx="13644000" cy="8375409"/>
              <a:chOff x="15696000" y="7308000"/>
              <a:chExt cx="13644000" cy="8375409"/>
            </a:xfrm>
          </p:grpSpPr>
          <p:sp>
            <p:nvSpPr>
              <p:cNvPr id="24" name="TextBox 23"/>
              <p:cNvSpPr txBox="1"/>
              <p:nvPr/>
            </p:nvSpPr>
            <p:spPr>
              <a:xfrm>
                <a:off x="15696000" y="7308000"/>
                <a:ext cx="13644000" cy="8375409"/>
              </a:xfrm>
              <a:prstGeom prst="rect">
                <a:avLst/>
              </a:prstGeom>
              <a:noFill/>
              <a:ln>
                <a:noFill/>
              </a:ln>
            </p:spPr>
            <p:txBody>
              <a:bodyPr vert="horz" wrap="square" lIns="270000" tIns="225000" rIns="270000" bIns="225000" compatLnSpc="0">
                <a:spAutoFit/>
              </a:bodyPr>
              <a:lstStyle/>
              <a:p>
                <a:pPr marL="1950480" marR="0" lvl="0" indent="0" algn="l" rtl="0" hangingPunct="0">
                  <a:lnSpc>
                    <a:spcPct val="100000"/>
                  </a:lnSpc>
                  <a:spcBef>
                    <a:spcPts val="0"/>
                  </a:spcBef>
                  <a:spcAft>
                    <a:spcPts val="0"/>
                  </a:spcAft>
                  <a:buNone/>
                  <a:tabLst/>
                </a:pPr>
                <a:r>
                  <a:rPr lang="en-GB" sz="2600" b="0" i="0" u="none" strike="noStrike" kern="1200" dirty="0">
                    <a:ln>
                      <a:noFill/>
                    </a:ln>
                    <a:solidFill>
                      <a:srgbClr val="000000"/>
                    </a:solidFill>
                    <a:latin typeface="Arial Black" pitchFamily="34"/>
                    <a:ea typeface="SimSun" pitchFamily="2"/>
                    <a:cs typeface="Tahoma" pitchFamily="2"/>
                  </a:rPr>
                  <a:t>Measurement of matter-antimatter asymmetries in B decays :</a:t>
                </a:r>
              </a:p>
              <a:p>
                <a:pPr marL="1950480" marR="0" lvl="0" indent="0" algn="l" rtl="0" hangingPunct="0">
                  <a:lnSpc>
                    <a:spcPct val="100000"/>
                  </a:lnSpc>
                  <a:spcBef>
                    <a:spcPts val="0"/>
                  </a:spcBef>
                  <a:spcAft>
                    <a:spcPts val="0"/>
                  </a:spcAft>
                  <a:buNone/>
                  <a:tabLst/>
                </a:pPr>
                <a:r>
                  <a:rPr lang="en-GB" sz="2600" b="0" i="0" u="none" strike="noStrike" kern="1200" dirty="0">
                    <a:ln>
                      <a:noFill/>
                    </a:ln>
                    <a:solidFill>
                      <a:srgbClr val="000000"/>
                    </a:solidFill>
                    <a:latin typeface="Arial Black" pitchFamily="34"/>
                    <a:ea typeface="SimSun" pitchFamily="2"/>
                    <a:cs typeface="Tahoma" pitchFamily="2"/>
                  </a:rPr>
                  <a:t>Contact: Val Gibson (</a:t>
                </a:r>
                <a:r>
                  <a:rPr lang="en-GB" sz="2600" b="0" i="0" u="none" strike="noStrike" kern="1200" dirty="0">
                    <a:ln>
                      <a:noFill/>
                    </a:ln>
                    <a:solidFill>
                      <a:srgbClr val="000000"/>
                    </a:solidFill>
                    <a:latin typeface="Arial Black" pitchFamily="34"/>
                    <a:ea typeface="SimSun" pitchFamily="2"/>
                    <a:cs typeface="Tahoma" pitchFamily="2"/>
                    <a:hlinkClick r:id="rId5"/>
                  </a:rPr>
                  <a:t>gibson@hep.phy.cam.ac.uk</a:t>
                </a:r>
                <a:r>
                  <a:rPr lang="en-GB" sz="2600" b="0" i="0" u="none" strike="noStrike" kern="1200" dirty="0">
                    <a:ln>
                      <a:noFill/>
                    </a:ln>
                    <a:solidFill>
                      <a:srgbClr val="000000"/>
                    </a:solidFill>
                    <a:latin typeface="Arial Black" pitchFamily="34"/>
                    <a:ea typeface="SimSun" pitchFamily="2"/>
                    <a:cs typeface="Tahoma" pitchFamily="2"/>
                  </a:rPr>
                  <a:t>)</a:t>
                </a:r>
              </a:p>
              <a:p>
                <a:pPr marL="1950480" marR="0" lvl="0" indent="0" algn="l" rtl="0" hangingPunct="0">
                  <a:lnSpc>
                    <a:spcPct val="100000"/>
                  </a:lnSpc>
                  <a:spcBef>
                    <a:spcPts val="0"/>
                  </a:spcBef>
                  <a:spcAft>
                    <a:spcPts val="0"/>
                  </a:spcAft>
                  <a:buNone/>
                  <a:tabLst/>
                </a:pPr>
                <a:r>
                  <a:rPr lang="en-GB" sz="2600" b="0" i="0" u="none" strike="noStrike" kern="1200" dirty="0">
                    <a:ln>
                      <a:noFill/>
                    </a:ln>
                    <a:solidFill>
                      <a:srgbClr val="000000"/>
                    </a:solidFill>
                    <a:latin typeface="Arial Black" pitchFamily="34"/>
                    <a:ea typeface="SimSun" pitchFamily="2"/>
                    <a:cs typeface="Tahoma" pitchFamily="2"/>
                    <a:hlinkClick r:id="rId9"/>
                  </a:rPr>
                  <a:t>http://www.hep.phy.cam.ac.uk/lhcb/</a:t>
                </a:r>
                <a:endParaRPr lang="en-GB" sz="2600" b="0" i="0" u="none" strike="noStrike" kern="1200" dirty="0">
                  <a:ln>
                    <a:noFill/>
                  </a:ln>
                  <a:solidFill>
                    <a:srgbClr val="000000"/>
                  </a:solidFill>
                  <a:latin typeface="Arial Black" pitchFamily="34"/>
                  <a:ea typeface="SimSun" pitchFamily="2"/>
                  <a:cs typeface="Tahoma" pitchFamily="2"/>
                </a:endParaRPr>
              </a:p>
              <a:p>
                <a:pPr marL="1981200" lvl="0" hangingPunct="0"/>
                <a:r>
                  <a:rPr lang="en-GB" sz="2400" b="0" i="0" u="none" strike="noStrike" kern="1200" dirty="0">
                    <a:ln>
                      <a:noFill/>
                    </a:ln>
                    <a:solidFill>
                      <a:srgbClr val="000000"/>
                    </a:solidFill>
                    <a:latin typeface="Arial Black" pitchFamily="34"/>
                    <a:ea typeface="SimSun" pitchFamily="2"/>
                    <a:cs typeface="Tahoma" pitchFamily="2"/>
                  </a:rPr>
                  <a:t>The fact that we live in a Universe made of matter (and </a:t>
                </a:r>
                <a:r>
                  <a:rPr lang="en-GB" sz="2400" dirty="0">
                    <a:solidFill>
                      <a:srgbClr val="000000"/>
                    </a:solidFill>
                    <a:latin typeface="Arial Black" pitchFamily="34"/>
                    <a:ea typeface="SimSun" pitchFamily="2"/>
                    <a:cs typeface="Tahoma" pitchFamily="2"/>
                  </a:rPr>
                  <a:t>no antimatter) is extremely puzzling since, during the Big Bang, </a:t>
                </a:r>
                <a:endParaRPr lang="en-GB" sz="2400" b="0" i="0" u="none" strike="noStrike" kern="1200" dirty="0">
                  <a:ln>
                    <a:noFill/>
                  </a:ln>
                  <a:solidFill>
                    <a:srgbClr val="000000"/>
                  </a:solidFill>
                  <a:latin typeface="Arial Black" pitchFamily="34"/>
                  <a:ea typeface="SimSun" pitchFamily="2"/>
                  <a:cs typeface="Tahoma" pitchFamily="2"/>
                </a:endParaRPr>
              </a:p>
              <a:p>
                <a:pPr marR="0" lvl="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matter and antimatter should have been produced in equal amounts. The phenomenon responsible for matter-antimatter asymmetries is called CP violation, which is a well established observation and can be accommodated in a three generation Standard Model. </a:t>
                </a:r>
                <a:r>
                  <a:rPr lang="en-GB" sz="2400" dirty="0">
                    <a:solidFill>
                      <a:srgbClr val="000000"/>
                    </a:solidFill>
                    <a:latin typeface="Arial Black" pitchFamily="34"/>
                    <a:ea typeface="SimSun" pitchFamily="2"/>
                    <a:cs typeface="Tahoma" pitchFamily="2"/>
                  </a:rPr>
                  <a:t>However, the amount of CP violation observed is many orders of magnitude away from that required to produce the amount of matter in the Universe. Therefore physics beyond the Standard Model is required. The project will include the analysis of all the </a:t>
                </a:r>
                <a:r>
                  <a:rPr lang="en-GB" sz="2400" dirty="0" err="1">
                    <a:solidFill>
                      <a:srgbClr val="000000"/>
                    </a:solidFill>
                    <a:latin typeface="Arial Black" pitchFamily="34"/>
                    <a:ea typeface="SimSun" pitchFamily="2"/>
                    <a:cs typeface="Tahoma" pitchFamily="2"/>
                  </a:rPr>
                  <a:t>LHCb</a:t>
                </a:r>
                <a:r>
                  <a:rPr lang="en-GB" sz="2400" dirty="0">
                    <a:solidFill>
                      <a:srgbClr val="000000"/>
                    </a:solidFill>
                    <a:latin typeface="Arial Black" pitchFamily="34"/>
                    <a:ea typeface="SimSun" pitchFamily="2"/>
                    <a:cs typeface="Tahoma" pitchFamily="2"/>
                  </a:rPr>
                  <a:t> experiments data taken at the highest LHC centre-of-mass-energy in 2015 and beyond. The focus of the project will be to use either B-&gt;DK or </a:t>
                </a:r>
                <a:r>
                  <a:rPr lang="en-GB" sz="2400" dirty="0" err="1">
                    <a:solidFill>
                      <a:srgbClr val="000000"/>
                    </a:solidFill>
                    <a:latin typeface="Arial Black" pitchFamily="34"/>
                    <a:ea typeface="SimSun" pitchFamily="2"/>
                    <a:cs typeface="Tahoma" pitchFamily="2"/>
                  </a:rPr>
                  <a:t>Bc</a:t>
                </a:r>
                <a:r>
                  <a:rPr lang="en-GB" sz="2400" dirty="0">
                    <a:solidFill>
                      <a:srgbClr val="000000"/>
                    </a:solidFill>
                    <a:latin typeface="Arial Black" pitchFamily="34"/>
                    <a:ea typeface="SimSun" pitchFamily="2"/>
                    <a:cs typeface="Tahoma" pitchFamily="2"/>
                  </a:rPr>
                  <a:t>-&gt;DD decays to make a precision measurement of the CP phase - gamma - which is responsible for CP violation in the Standard Model and against which New Physics phenomena can be severely tested. </a:t>
                </a:r>
              </a:p>
              <a:p>
                <a:pPr lvl="0" hangingPunct="0"/>
                <a:r>
                  <a:rPr lang="en-GB" sz="2400" dirty="0">
                    <a:solidFill>
                      <a:srgbClr val="000000"/>
                    </a:solidFill>
                    <a:latin typeface="Arial Black" pitchFamily="34"/>
                    <a:ea typeface="SimSun" pitchFamily="2"/>
                    <a:cs typeface="Tahoma" pitchFamily="2"/>
                  </a:rPr>
                  <a:t>The </a:t>
                </a:r>
                <a:r>
                  <a:rPr lang="en-GB" sz="2400" b="0" i="0" u="none" strike="noStrike" kern="1200" dirty="0">
                    <a:ln>
                      <a:noFill/>
                    </a:ln>
                    <a:solidFill>
                      <a:srgbClr val="000000"/>
                    </a:solidFill>
                    <a:latin typeface="Arial Black" pitchFamily="34"/>
                    <a:ea typeface="SimSun" pitchFamily="2"/>
                    <a:cs typeface="Tahoma" pitchFamily="2"/>
                  </a:rPr>
                  <a:t>project will suit someone who is keen to analyse LHC data.</a:t>
                </a:r>
              </a:p>
            </p:txBody>
          </p:sp>
          <p:pic>
            <p:nvPicPr>
              <p:cNvPr id="25" name="Picture 24"/>
              <p:cNvPicPr>
                <a:picLocks noChangeAspect="1"/>
              </p:cNvPicPr>
              <p:nvPr/>
            </p:nvPicPr>
            <p:blipFill>
              <a:blip r:embed="rId10">
                <a:lum/>
                <a:alphaModFix/>
              </a:blip>
              <a:srcRect/>
              <a:stretch>
                <a:fillRect/>
              </a:stretch>
            </p:blipFill>
            <p:spPr>
              <a:xfrm>
                <a:off x="16020000" y="7632000"/>
                <a:ext cx="1777680" cy="2133360"/>
              </a:xfrm>
              <a:prstGeom prst="rect">
                <a:avLst/>
              </a:prstGeom>
              <a:noFill/>
              <a:ln>
                <a:noFill/>
              </a:ln>
            </p:spPr>
          </p:pic>
        </p:grpSp>
      </p:grpSp>
      <p:grpSp>
        <p:nvGrpSpPr>
          <p:cNvPr id="26" name="Group 25"/>
          <p:cNvGrpSpPr/>
          <p:nvPr/>
        </p:nvGrpSpPr>
        <p:grpSpPr>
          <a:xfrm>
            <a:off x="15270195" y="7506000"/>
            <a:ext cx="13967999" cy="9749498"/>
            <a:chOff x="15480000" y="15192000"/>
            <a:chExt cx="13967999" cy="9749498"/>
          </a:xfrm>
        </p:grpSpPr>
        <p:sp>
          <p:nvSpPr>
            <p:cNvPr id="27" name="Freeform 26"/>
            <p:cNvSpPr/>
            <p:nvPr/>
          </p:nvSpPr>
          <p:spPr>
            <a:xfrm>
              <a:off x="15480000" y="15192000"/>
              <a:ext cx="13967999" cy="9749498"/>
            </a:xfrm>
            <a:custGeom>
              <a:avLst>
                <a:gd name="f0" fmla="val 18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25000"/>
              </a:srgbClr>
            </a:solidFill>
            <a:ln w="180000">
              <a:solidFill>
                <a:srgbClr val="FF0000"/>
              </a:solidFill>
              <a:prstDash val="solid"/>
            </a:ln>
          </p:spPr>
          <p:txBody>
            <a:bodyPr vert="horz" wrap="none" lIns="180000" tIns="135000" rIns="180000" bIns="135000" anchor="ctr"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SimSun" pitchFamily="2"/>
                <a:cs typeface="Tahoma" pitchFamily="2"/>
              </a:endParaRPr>
            </a:p>
          </p:txBody>
        </p:sp>
        <p:grpSp>
          <p:nvGrpSpPr>
            <p:cNvPr id="28" name="Group 27"/>
            <p:cNvGrpSpPr/>
            <p:nvPr/>
          </p:nvGrpSpPr>
          <p:grpSpPr>
            <a:xfrm>
              <a:off x="15732000" y="15264000"/>
              <a:ext cx="13600799" cy="9677497"/>
              <a:chOff x="15732000" y="15264000"/>
              <a:chExt cx="13600799" cy="9677497"/>
            </a:xfrm>
          </p:grpSpPr>
          <p:sp>
            <p:nvSpPr>
              <p:cNvPr id="29" name="TextBox 28"/>
              <p:cNvSpPr txBox="1"/>
              <p:nvPr/>
            </p:nvSpPr>
            <p:spPr>
              <a:xfrm>
                <a:off x="15732000" y="15264000"/>
                <a:ext cx="13600799" cy="9677497"/>
              </a:xfrm>
              <a:prstGeom prst="rect">
                <a:avLst/>
              </a:prstGeom>
              <a:noFill/>
              <a:ln>
                <a:noFill/>
              </a:ln>
            </p:spPr>
            <p:txBody>
              <a:bodyPr vert="horz" wrap="square" lIns="270000" tIns="225000" rIns="270000" bIns="225000" compatLnSpc="0">
                <a:spAutoFit/>
              </a:bodyPr>
              <a:lstStyle/>
              <a:p>
                <a:pPr marL="1708920" marR="0" lvl="0" indent="0" algn="l" rtl="0" hangingPunct="0">
                  <a:lnSpc>
                    <a:spcPct val="100000"/>
                  </a:lnSpc>
                  <a:spcBef>
                    <a:spcPts val="0"/>
                  </a:spcBef>
                  <a:spcAft>
                    <a:spcPts val="0"/>
                  </a:spcAft>
                  <a:buNone/>
                  <a:tabLst>
                    <a:tab pos="3614040" algn="l"/>
                  </a:tabLst>
                </a:pPr>
                <a:r>
                  <a:rPr lang="en-GB" sz="2600" b="0" i="0" u="none" strike="noStrike" kern="1200" dirty="0">
                    <a:ln>
                      <a:noFill/>
                    </a:ln>
                    <a:solidFill>
                      <a:srgbClr val="000000"/>
                    </a:solidFill>
                    <a:latin typeface="Arial Black" pitchFamily="34"/>
                    <a:ea typeface="SimSun" pitchFamily="2"/>
                    <a:cs typeface="Tahoma" pitchFamily="2"/>
                  </a:rPr>
                  <a:t>Studies of ZZ Production in ATLAS</a:t>
                </a:r>
              </a:p>
              <a:p>
                <a:pPr marL="1708920" marR="0" lvl="0" indent="0" algn="l" rtl="0" hangingPunct="0">
                  <a:lnSpc>
                    <a:spcPct val="100000"/>
                  </a:lnSpc>
                  <a:spcBef>
                    <a:spcPts val="0"/>
                  </a:spcBef>
                  <a:spcAft>
                    <a:spcPts val="0"/>
                  </a:spcAft>
                  <a:buNone/>
                  <a:tabLst>
                    <a:tab pos="3614040" algn="l"/>
                  </a:tabLst>
                </a:pPr>
                <a:r>
                  <a:rPr lang="en-GB" sz="2600" b="0" i="0" u="none" strike="noStrike" kern="1200" dirty="0">
                    <a:ln>
                      <a:noFill/>
                    </a:ln>
                    <a:solidFill>
                      <a:srgbClr val="000000"/>
                    </a:solidFill>
                    <a:latin typeface="Arial Black" pitchFamily="34"/>
                    <a:ea typeface="SimSun" pitchFamily="2"/>
                    <a:cs typeface="Tahoma" pitchFamily="2"/>
                  </a:rPr>
                  <a:t>Contact: Richard Batley (</a:t>
                </a:r>
                <a:r>
                  <a:rPr lang="en-GB" sz="2600" b="0" i="0" u="none" strike="noStrike" kern="1200" dirty="0">
                    <a:ln>
                      <a:noFill/>
                    </a:ln>
                    <a:solidFill>
                      <a:srgbClr val="000000"/>
                    </a:solidFill>
                    <a:latin typeface="Arial Black" pitchFamily="34"/>
                    <a:ea typeface="SimSun" pitchFamily="2"/>
                    <a:cs typeface="Tahoma" pitchFamily="2"/>
                    <a:hlinkClick r:id="rId11"/>
                  </a:rPr>
                  <a:t>batley@hep.phy.cam.ac.uk</a:t>
                </a:r>
                <a:r>
                  <a:rPr lang="en-GB" sz="2600" b="0" i="0" u="none" strike="noStrike" kern="1200" dirty="0">
                    <a:ln>
                      <a:noFill/>
                    </a:ln>
                    <a:solidFill>
                      <a:srgbClr val="000000"/>
                    </a:solidFill>
                    <a:latin typeface="Arial Black" pitchFamily="34"/>
                    <a:ea typeface="SimSun" pitchFamily="2"/>
                    <a:cs typeface="Tahoma" pitchFamily="2"/>
                  </a:rPr>
                  <a:t>) </a:t>
                </a:r>
                <a:r>
                  <a:rPr lang="en-GB" sz="2600" b="0" i="0" u="none" strike="noStrike" kern="1200" dirty="0">
                    <a:ln>
                      <a:noFill/>
                    </a:ln>
                    <a:solidFill>
                      <a:srgbClr val="000000"/>
                    </a:solidFill>
                    <a:latin typeface="Arial Black" pitchFamily="34"/>
                    <a:ea typeface="SimSun" pitchFamily="2"/>
                    <a:cs typeface="Tahoma" pitchFamily="2"/>
                    <a:hlinkClick r:id="rId12"/>
                  </a:rPr>
                  <a:t>http://www.hep.phy.cam.ac.uk/atlas/</a:t>
                </a:r>
                <a:endParaRPr lang="en-GB" sz="2600" b="0" i="0" u="none" strike="noStrike" kern="1200" dirty="0">
                  <a:ln>
                    <a:noFill/>
                  </a:ln>
                  <a:solidFill>
                    <a:srgbClr val="000000"/>
                  </a:solidFill>
                  <a:latin typeface="Arial Black" pitchFamily="34"/>
                  <a:ea typeface="SimSun" pitchFamily="2"/>
                  <a:cs typeface="Tahoma" pitchFamily="2"/>
                </a:endParaRPr>
              </a:p>
              <a:p>
                <a:pPr marL="1740600" marR="0" lvl="0" indent="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A key process currently being intensively studied at the LHC is the production of gauge boson pairs (</a:t>
                </a:r>
                <a:r>
                  <a:rPr lang="en-GB" sz="2400" b="0" i="0" u="none" strike="noStrike" kern="1200" dirty="0" err="1">
                    <a:ln>
                      <a:noFill/>
                    </a:ln>
                    <a:solidFill>
                      <a:srgbClr val="000000"/>
                    </a:solidFill>
                    <a:latin typeface="Arial Black" pitchFamily="34"/>
                    <a:ea typeface="SimSun" pitchFamily="2"/>
                    <a:cs typeface="Tahoma" pitchFamily="2"/>
                  </a:rPr>
                  <a:t>diboson</a:t>
                </a:r>
                <a:r>
                  <a:rPr lang="en-GB" sz="2400" b="0" i="0" u="none" strike="noStrike" kern="1200" dirty="0">
                    <a:ln>
                      <a:noFill/>
                    </a:ln>
                    <a:solidFill>
                      <a:srgbClr val="000000"/>
                    </a:solidFill>
                    <a:latin typeface="Arial Black" pitchFamily="34"/>
                    <a:ea typeface="SimSun" pitchFamily="2"/>
                    <a:cs typeface="Tahoma" pitchFamily="2"/>
                  </a:rPr>
                  <a:t> production). By testing</a:t>
                </a:r>
              </a:p>
              <a:p>
                <a:pPr marR="0" lvl="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the gauge structure of the Standard Model, measurements of </a:t>
                </a:r>
                <a:r>
                  <a:rPr lang="en-GB" sz="2400" b="0" i="0" u="none" strike="noStrike" kern="1200" dirty="0" err="1">
                    <a:ln>
                      <a:noFill/>
                    </a:ln>
                    <a:solidFill>
                      <a:srgbClr val="000000"/>
                    </a:solidFill>
                    <a:latin typeface="Arial Black" pitchFamily="34"/>
                    <a:ea typeface="SimSun" pitchFamily="2"/>
                    <a:cs typeface="Tahoma" pitchFamily="2"/>
                  </a:rPr>
                  <a:t>diboson</a:t>
                </a:r>
                <a:r>
                  <a:rPr lang="en-GB" sz="2400" b="0" i="0" u="none" strike="noStrike" kern="1200" dirty="0">
                    <a:ln>
                      <a:noFill/>
                    </a:ln>
                    <a:solidFill>
                      <a:srgbClr val="000000"/>
                    </a:solidFill>
                    <a:latin typeface="Arial Black" pitchFamily="34"/>
                    <a:ea typeface="SimSun" pitchFamily="2"/>
                    <a:cs typeface="Tahoma" pitchFamily="2"/>
                  </a:rPr>
                  <a:t> production allow indirect searches for new physics beyond the SM and are also important in understanding backgrounds to other processes such as Higgs boson production.</a:t>
                </a:r>
              </a:p>
              <a:p>
                <a:pPr marL="0" marR="0" lvl="0" indent="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The Cambridge group has focused on the production of ZZ pairs decaying to final states containing two leptons (electrons or muons) plus missing energy (neutrinos), or containing four leptons.  The 4-lepton channel is one of the recent Higgs boson discovery channels, and the SM process Z-&gt;4l serves as a test-bed for the reconstruction of H-&gt;4l decays.</a:t>
                </a:r>
              </a:p>
              <a:p>
                <a:pPr marL="0" marR="0" lvl="0" indent="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Analysis of the ATLAS data recorded in 2012 at a centre-of-mass energy of 8 </a:t>
                </a:r>
                <a:r>
                  <a:rPr lang="en-GB" sz="2400" b="0" i="0" u="none" strike="noStrike" kern="1200" dirty="0" err="1">
                    <a:ln>
                      <a:noFill/>
                    </a:ln>
                    <a:solidFill>
                      <a:srgbClr val="000000"/>
                    </a:solidFill>
                    <a:latin typeface="Arial Black" pitchFamily="34"/>
                    <a:ea typeface="SimSun" pitchFamily="2"/>
                    <a:cs typeface="Tahoma" pitchFamily="2"/>
                  </a:rPr>
                  <a:t>TeV</a:t>
                </a:r>
                <a:r>
                  <a:rPr lang="en-GB" sz="2400" b="0" i="0" u="none" strike="noStrike" kern="1200" dirty="0">
                    <a:ln>
                      <a:noFill/>
                    </a:ln>
                    <a:solidFill>
                      <a:srgbClr val="000000"/>
                    </a:solidFill>
                    <a:latin typeface="Arial Black" pitchFamily="34"/>
                    <a:ea typeface="SimSun" pitchFamily="2"/>
                    <a:cs typeface="Tahoma" pitchFamily="2"/>
                  </a:rPr>
                  <a:t> is now close to completion, and our aim is to extend these analyses to future running at higher LHC energies and intensities. The PhD project(s) would focus initially on preparation for future data-taking, for example through simulation studies aimed at optimising the analysis strategy. This would lead naturally into a full analysis of the 13 </a:t>
                </a:r>
                <a:r>
                  <a:rPr lang="en-GB" sz="2400" b="0" i="0" u="none" strike="noStrike" kern="1200" dirty="0" err="1">
                    <a:ln>
                      <a:noFill/>
                    </a:ln>
                    <a:solidFill>
                      <a:srgbClr val="000000"/>
                    </a:solidFill>
                    <a:latin typeface="Arial Black" pitchFamily="34"/>
                    <a:ea typeface="SimSun" pitchFamily="2"/>
                    <a:cs typeface="Tahoma" pitchFamily="2"/>
                  </a:rPr>
                  <a:t>TeV</a:t>
                </a:r>
                <a:r>
                  <a:rPr lang="en-GB" sz="2400" b="0" i="0" u="none" strike="noStrike" kern="1200" dirty="0">
                    <a:ln>
                      <a:noFill/>
                    </a:ln>
                    <a:solidFill>
                      <a:srgbClr val="000000"/>
                    </a:solidFill>
                    <a:latin typeface="Arial Black" pitchFamily="34"/>
                    <a:ea typeface="SimSun" pitchFamily="2"/>
                    <a:cs typeface="Tahoma" pitchFamily="2"/>
                  </a:rPr>
                  <a:t> data planned for 2015 and beyond.</a:t>
                </a:r>
              </a:p>
            </p:txBody>
          </p:sp>
          <p:pic>
            <p:nvPicPr>
              <p:cNvPr id="30" name="Picture 29"/>
              <p:cNvPicPr>
                <a:picLocks noChangeAspect="1"/>
              </p:cNvPicPr>
              <p:nvPr/>
            </p:nvPicPr>
            <p:blipFill>
              <a:blip r:embed="rId13">
                <a:lum/>
                <a:alphaModFix/>
              </a:blip>
              <a:srcRect/>
              <a:stretch>
                <a:fillRect/>
              </a:stretch>
            </p:blipFill>
            <p:spPr>
              <a:xfrm>
                <a:off x="15830639" y="15613200"/>
                <a:ext cx="1778400" cy="2138400"/>
              </a:xfrm>
              <a:prstGeom prst="rect">
                <a:avLst/>
              </a:prstGeom>
              <a:noFill/>
              <a:ln>
                <a:noFill/>
              </a:ln>
            </p:spPr>
          </p:pic>
        </p:grpSp>
      </p:grpSp>
      <p:grpSp>
        <p:nvGrpSpPr>
          <p:cNvPr id="31" name="Group 30"/>
          <p:cNvGrpSpPr/>
          <p:nvPr/>
        </p:nvGrpSpPr>
        <p:grpSpPr>
          <a:xfrm>
            <a:off x="792000" y="21977945"/>
            <a:ext cx="13967999" cy="10249569"/>
            <a:chOff x="792000" y="21704400"/>
            <a:chExt cx="13967999" cy="10249569"/>
          </a:xfrm>
        </p:grpSpPr>
        <p:sp>
          <p:nvSpPr>
            <p:cNvPr id="32" name="Freeform 31"/>
            <p:cNvSpPr/>
            <p:nvPr/>
          </p:nvSpPr>
          <p:spPr>
            <a:xfrm>
              <a:off x="792000" y="21704400"/>
              <a:ext cx="13967999" cy="10101688"/>
            </a:xfrm>
            <a:custGeom>
              <a:avLst>
                <a:gd name="f0" fmla="val 18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25000"/>
              </a:srgbClr>
            </a:solidFill>
            <a:ln w="180000">
              <a:solidFill>
                <a:srgbClr val="FF0000"/>
              </a:solidFill>
              <a:prstDash val="solid"/>
            </a:ln>
          </p:spPr>
          <p:txBody>
            <a:bodyPr vert="horz" wrap="none" lIns="180000" tIns="135000" rIns="180000" bIns="135000" anchor="ctr" anchorCtr="0" compatLnSpc="0"/>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SimSun" pitchFamily="2"/>
                <a:cs typeface="Tahoma" pitchFamily="2"/>
              </a:endParaRPr>
            </a:p>
          </p:txBody>
        </p:sp>
        <p:grpSp>
          <p:nvGrpSpPr>
            <p:cNvPr id="33" name="Group 32"/>
            <p:cNvGrpSpPr/>
            <p:nvPr/>
          </p:nvGrpSpPr>
          <p:grpSpPr>
            <a:xfrm>
              <a:off x="972000" y="21806280"/>
              <a:ext cx="13787999" cy="10147689"/>
              <a:chOff x="972000" y="21806280"/>
              <a:chExt cx="13787999" cy="10147689"/>
            </a:xfrm>
          </p:grpSpPr>
          <p:sp>
            <p:nvSpPr>
              <p:cNvPr id="34" name="TextBox 33"/>
              <p:cNvSpPr txBox="1"/>
              <p:nvPr/>
            </p:nvSpPr>
            <p:spPr>
              <a:xfrm>
                <a:off x="972000" y="21806280"/>
                <a:ext cx="13787999" cy="10147689"/>
              </a:xfrm>
              <a:prstGeom prst="rect">
                <a:avLst/>
              </a:prstGeom>
              <a:noFill/>
              <a:ln>
                <a:noFill/>
              </a:ln>
            </p:spPr>
            <p:txBody>
              <a:bodyPr vert="horz" wrap="square" lIns="270000" tIns="225000" rIns="270000" bIns="225000" compatLnSpc="0">
                <a:spAutoFit/>
              </a:bodyPr>
              <a:lstStyle/>
              <a:p>
                <a:pPr marL="1966320" marR="0" lvl="0" indent="0" algn="l" rtl="0" hangingPunct="0">
                  <a:lnSpc>
                    <a:spcPct val="100000"/>
                  </a:lnSpc>
                  <a:spcBef>
                    <a:spcPts val="0"/>
                  </a:spcBef>
                  <a:spcAft>
                    <a:spcPts val="0"/>
                  </a:spcAft>
                  <a:buNone/>
                  <a:tabLst/>
                </a:pPr>
                <a:r>
                  <a:rPr lang="en-GB" sz="2600" b="0" i="0" u="none" strike="noStrike" kern="1200" dirty="0">
                    <a:ln>
                      <a:noFill/>
                    </a:ln>
                    <a:latin typeface="Arial Black" pitchFamily="34"/>
                    <a:ea typeface="SimSun" pitchFamily="2"/>
                    <a:cs typeface="Tahoma" pitchFamily="2"/>
                  </a:rPr>
                  <a:t>ATLAS upgrades, and searches for things beyond the standard-model in ATLAS</a:t>
                </a:r>
              </a:p>
              <a:p>
                <a:pPr marL="1966320" marR="0" lvl="0" indent="0" algn="l" rtl="0" hangingPunct="0">
                  <a:lnSpc>
                    <a:spcPct val="100000"/>
                  </a:lnSpc>
                  <a:spcBef>
                    <a:spcPts val="0"/>
                  </a:spcBef>
                  <a:spcAft>
                    <a:spcPts val="0"/>
                  </a:spcAft>
                  <a:buNone/>
                  <a:tabLst/>
                </a:pPr>
                <a:r>
                  <a:rPr lang="en-GB" sz="2600" b="0" i="0" u="none" strike="noStrike" kern="1200" dirty="0">
                    <a:ln>
                      <a:noFill/>
                    </a:ln>
                    <a:latin typeface="Arial Black" pitchFamily="34"/>
                    <a:ea typeface="SimSun" pitchFamily="2"/>
                    <a:cs typeface="Tahoma" pitchFamily="2"/>
                  </a:rPr>
                  <a:t>Contact: Chris Lester </a:t>
                </a:r>
                <a:r>
                  <a:rPr lang="en-GB" sz="2600" b="0" i="0" u="none" strike="noStrike" kern="1200" dirty="0">
                    <a:ln>
                      <a:noFill/>
                    </a:ln>
                    <a:solidFill>
                      <a:srgbClr val="000000"/>
                    </a:solidFill>
                    <a:latin typeface="Arial Black" pitchFamily="34"/>
                    <a:ea typeface="SimSun" pitchFamily="2"/>
                    <a:cs typeface="Tahoma" pitchFamily="2"/>
                  </a:rPr>
                  <a:t>(</a:t>
                </a:r>
                <a:r>
                  <a:rPr lang="en-GB" sz="2600" b="0" i="0" u="none" strike="noStrike" kern="1200" dirty="0">
                    <a:ln>
                      <a:noFill/>
                    </a:ln>
                    <a:solidFill>
                      <a:srgbClr val="000000"/>
                    </a:solidFill>
                    <a:latin typeface="Arial Black" pitchFamily="34"/>
                    <a:ea typeface="SimSun" pitchFamily="2"/>
                    <a:cs typeface="Tahoma" pitchFamily="2"/>
                    <a:hlinkClick r:id="rId14"/>
                  </a:rPr>
                  <a:t>lester@hep.phy.cam.ac.uk</a:t>
                </a:r>
                <a:r>
                  <a:rPr lang="en-GB" sz="2600" b="0" i="0" u="none" strike="noStrike" kern="1200" dirty="0">
                    <a:ln>
                      <a:noFill/>
                    </a:ln>
                    <a:solidFill>
                      <a:srgbClr val="000000"/>
                    </a:solidFill>
                    <a:latin typeface="Arial Black" pitchFamily="34"/>
                    <a:ea typeface="SimSun" pitchFamily="2"/>
                    <a:cs typeface="Tahoma" pitchFamily="2"/>
                  </a:rPr>
                  <a:t>)</a:t>
                </a:r>
              </a:p>
              <a:p>
                <a:pPr marL="1966320" marR="0" lvl="0" indent="0" algn="l" rtl="0" hangingPunct="0">
                  <a:lnSpc>
                    <a:spcPct val="100000"/>
                  </a:lnSpc>
                  <a:spcBef>
                    <a:spcPts val="0"/>
                  </a:spcBef>
                  <a:spcAft>
                    <a:spcPts val="0"/>
                  </a:spcAft>
                  <a:buNone/>
                  <a:tabLst/>
                </a:pPr>
                <a:r>
                  <a:rPr lang="en-GB" sz="2600" b="0" i="0" u="none" strike="noStrike" kern="1200" dirty="0">
                    <a:ln>
                      <a:noFill/>
                    </a:ln>
                    <a:latin typeface="Arial Black" pitchFamily="34"/>
                    <a:ea typeface="SimSun" pitchFamily="2"/>
                    <a:cs typeface="Tahoma" pitchFamily="2"/>
                    <a:hlinkClick r:id="rId12"/>
                  </a:rPr>
                  <a:t>http://www.hep.phy.cam.ac.uk/atlas/</a:t>
                </a:r>
                <a:endParaRPr lang="en-GB" sz="2600" b="0" i="0" u="none" strike="noStrike" kern="1200" dirty="0">
                  <a:ln>
                    <a:noFill/>
                  </a:ln>
                  <a:latin typeface="Arial Black" pitchFamily="34"/>
                  <a:ea typeface="SimSun" pitchFamily="2"/>
                  <a:cs typeface="Tahoma" pitchFamily="2"/>
                </a:endParaRPr>
              </a:p>
              <a:p>
                <a:pPr marL="1981200" lvl="0" indent="-15875" hangingPunct="0"/>
                <a:r>
                  <a:rPr lang="en-GB" sz="2400" dirty="0">
                    <a:latin typeface="Arial Black" pitchFamily="34"/>
                    <a:ea typeface="SimSun" pitchFamily="2"/>
                    <a:cs typeface="Tahoma" pitchFamily="2"/>
                  </a:rPr>
                  <a:t>The Higgs Boson discovery, while interesting, was really part of </a:t>
                </a:r>
              </a:p>
              <a:p>
                <a:pPr lvl="0" hangingPunct="0"/>
                <a:r>
                  <a:rPr lang="en-GB" sz="2400" dirty="0">
                    <a:latin typeface="Arial Black" pitchFamily="34"/>
                    <a:ea typeface="SimSun" pitchFamily="2"/>
                    <a:cs typeface="Tahoma" pitchFamily="2"/>
                  </a:rPr>
                  <a:t>"old", very much expected physics. The ATLAS detector has, so far, found no traces of "new" physics: supersymmetric particles, extra dimensions, and so on, despite many searches.  Given this situation, phenomenologists need to be sure that all possible search strategies are covered.  Recent Cambridge ATLAS Beyond-Standard Model (BSM) searches have worked on leptonic final states, and black hole searches, but in the last year has found a new search channel not previously considered viable on which it is now actively working.</a:t>
                </a:r>
              </a:p>
              <a:p>
                <a:pPr lvl="0" hangingPunct="0"/>
                <a:r>
                  <a:rPr lang="en-GB" sz="2400" dirty="0">
                    <a:latin typeface="Arial Black" pitchFamily="34"/>
                    <a:ea typeface="SimSun" pitchFamily="2"/>
                    <a:cs typeface="Tahoma" pitchFamily="2"/>
                  </a:rPr>
                  <a:t>Cambridge ATLAS is also working on two separate upgrade projects  (one in the next ATLAS tracker, one in the calorimeter trigger) that will need increasing support over the next four years. A student pursuing a PhD based on BSM searches could potentially use it as an opportunity to gain some experience of detector design and/or operation, thereby increasing his or her future employability.  We therefore welcome applications from students who believe they might be able to inject similar creativity into the field of BSM searches, a field which otherwise is perhaps ripe for being shaken up after a</a:t>
                </a:r>
              </a:p>
              <a:p>
                <a:pPr lvl="0" hangingPunct="0"/>
                <a:r>
                  <a:rPr lang="en-GB" sz="2400" dirty="0">
                    <a:latin typeface="Arial Black" pitchFamily="34"/>
                    <a:ea typeface="SimSun" pitchFamily="2"/>
                    <a:cs typeface="Tahoma" pitchFamily="2"/>
                  </a:rPr>
                  <a:t>period in which it has seen little innovation, and those who might like to combine that with detector work.</a:t>
                </a:r>
                <a:endParaRPr lang="en-GB" sz="2400" b="0" i="0" u="none" strike="noStrike" kern="1200" dirty="0">
                  <a:ln>
                    <a:noFill/>
                  </a:ln>
                  <a:latin typeface="Arial Black" pitchFamily="34"/>
                  <a:ea typeface="SimSun" pitchFamily="2"/>
                  <a:cs typeface="Tahoma" pitchFamily="2"/>
                </a:endParaRPr>
              </a:p>
            </p:txBody>
          </p:sp>
          <p:pic>
            <p:nvPicPr>
              <p:cNvPr id="35" name="Picture 34"/>
              <p:cNvPicPr>
                <a:picLocks noChangeAspect="1"/>
              </p:cNvPicPr>
              <p:nvPr/>
            </p:nvPicPr>
            <p:blipFill>
              <a:blip r:embed="rId15">
                <a:lum/>
                <a:alphaModFix/>
              </a:blip>
              <a:srcRect/>
              <a:stretch>
                <a:fillRect/>
              </a:stretch>
            </p:blipFill>
            <p:spPr>
              <a:xfrm>
                <a:off x="1296000" y="22151880"/>
                <a:ext cx="1782000" cy="2138400"/>
              </a:xfrm>
              <a:prstGeom prst="rect">
                <a:avLst/>
              </a:prstGeom>
              <a:noFill/>
              <a:ln>
                <a:noFill/>
              </a:ln>
            </p:spPr>
          </p:pic>
        </p:grpSp>
      </p:grpSp>
      <p:grpSp>
        <p:nvGrpSpPr>
          <p:cNvPr id="41" name="Group 40"/>
          <p:cNvGrpSpPr/>
          <p:nvPr/>
        </p:nvGrpSpPr>
        <p:grpSpPr>
          <a:xfrm>
            <a:off x="15271200" y="30977068"/>
            <a:ext cx="13968000" cy="10299021"/>
            <a:chOff x="792000" y="32792400"/>
            <a:chExt cx="13968000" cy="10220017"/>
          </a:xfrm>
        </p:grpSpPr>
        <p:sp>
          <p:nvSpPr>
            <p:cNvPr id="42" name="Freeform 41"/>
            <p:cNvSpPr/>
            <p:nvPr/>
          </p:nvSpPr>
          <p:spPr>
            <a:xfrm>
              <a:off x="792000" y="32834520"/>
              <a:ext cx="13967999" cy="9769573"/>
            </a:xfrm>
            <a:custGeom>
              <a:avLst>
                <a:gd name="f0" fmla="val 18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25000"/>
              </a:srgbClr>
            </a:solidFill>
            <a:ln w="180000">
              <a:solidFill>
                <a:srgbClr val="FF0000"/>
              </a:solidFill>
              <a:prstDash val="solid"/>
            </a:ln>
          </p:spPr>
          <p:txBody>
            <a:bodyPr vert="horz" wrap="none" lIns="180000" tIns="135000" rIns="180000" bIns="135000" anchor="ctr"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SimSun" pitchFamily="2"/>
                <a:cs typeface="Tahoma" pitchFamily="2"/>
              </a:endParaRPr>
            </a:p>
          </p:txBody>
        </p:sp>
        <p:grpSp>
          <p:nvGrpSpPr>
            <p:cNvPr id="43" name="Group 42"/>
            <p:cNvGrpSpPr/>
            <p:nvPr/>
          </p:nvGrpSpPr>
          <p:grpSpPr>
            <a:xfrm>
              <a:off x="1080000" y="32792400"/>
              <a:ext cx="13680000" cy="10220017"/>
              <a:chOff x="1080000" y="32792400"/>
              <a:chExt cx="13680000" cy="10220017"/>
            </a:xfrm>
          </p:grpSpPr>
          <p:sp>
            <p:nvSpPr>
              <p:cNvPr id="44" name="TextBox 43"/>
              <p:cNvSpPr txBox="1"/>
              <p:nvPr/>
            </p:nvSpPr>
            <p:spPr>
              <a:xfrm>
                <a:off x="1080000" y="32792400"/>
                <a:ext cx="13680000" cy="10220017"/>
              </a:xfrm>
              <a:prstGeom prst="rect">
                <a:avLst/>
              </a:prstGeom>
              <a:noFill/>
              <a:ln>
                <a:noFill/>
              </a:ln>
            </p:spPr>
            <p:txBody>
              <a:bodyPr vert="horz" wrap="square" lIns="270000" tIns="225000" rIns="270000" bIns="225000" compatLnSpc="0">
                <a:spAutoFit/>
              </a:bodyPr>
              <a:lstStyle/>
              <a:p>
                <a:pPr marL="1882440" marR="0" lvl="0" indent="0" algn="l" rtl="0" hangingPunct="0">
                  <a:lnSpc>
                    <a:spcPct val="100000"/>
                  </a:lnSpc>
                  <a:spcBef>
                    <a:spcPts val="0"/>
                  </a:spcBef>
                  <a:spcAft>
                    <a:spcPts val="0"/>
                  </a:spcAft>
                  <a:buNone/>
                  <a:tabLst/>
                </a:pPr>
                <a:r>
                  <a:rPr lang="en-GB" sz="2600" b="0" i="0" u="none" strike="noStrike" kern="1200" dirty="0" err="1">
                    <a:ln>
                      <a:noFill/>
                    </a:ln>
                    <a:solidFill>
                      <a:srgbClr val="000000"/>
                    </a:solidFill>
                    <a:latin typeface="Arial Black" pitchFamily="34"/>
                    <a:ea typeface="SimSun" pitchFamily="2"/>
                    <a:cs typeface="Tahoma" pitchFamily="2"/>
                  </a:rPr>
                  <a:t>MicroBooNE</a:t>
                </a:r>
                <a:endParaRPr lang="en-GB" sz="2600" b="0" i="0" u="none" strike="noStrike" kern="1200" dirty="0">
                  <a:ln>
                    <a:noFill/>
                  </a:ln>
                  <a:solidFill>
                    <a:srgbClr val="000000"/>
                  </a:solidFill>
                  <a:latin typeface="Arial Black" pitchFamily="34"/>
                  <a:ea typeface="SimSun" pitchFamily="2"/>
                  <a:cs typeface="Tahoma" pitchFamily="2"/>
                </a:endParaRPr>
              </a:p>
              <a:p>
                <a:pPr marL="1882440" marR="0" lvl="0" indent="0" algn="l" rtl="0" hangingPunct="0">
                  <a:lnSpc>
                    <a:spcPct val="100000"/>
                  </a:lnSpc>
                  <a:spcBef>
                    <a:spcPts val="0"/>
                  </a:spcBef>
                  <a:spcAft>
                    <a:spcPts val="0"/>
                  </a:spcAft>
                  <a:buNone/>
                  <a:tabLst/>
                </a:pPr>
                <a:r>
                  <a:rPr lang="en-GB" sz="2600" b="0" i="0" u="none" strike="noStrike" kern="1200" dirty="0">
                    <a:ln>
                      <a:noFill/>
                    </a:ln>
                    <a:solidFill>
                      <a:srgbClr val="000000"/>
                    </a:solidFill>
                    <a:latin typeface="Arial Black" pitchFamily="34"/>
                    <a:ea typeface="SimSun" pitchFamily="2"/>
                    <a:cs typeface="Tahoma" pitchFamily="2"/>
                  </a:rPr>
                  <a:t>Contact: Mark Thomson (</a:t>
                </a:r>
                <a:r>
                  <a:rPr lang="en-GB" sz="2600" b="0" i="0" u="none" strike="noStrike" kern="1200" dirty="0">
                    <a:ln>
                      <a:noFill/>
                    </a:ln>
                    <a:solidFill>
                      <a:srgbClr val="000000"/>
                    </a:solidFill>
                    <a:latin typeface="Arial Black" pitchFamily="34"/>
                    <a:ea typeface="SimSun" pitchFamily="2"/>
                    <a:cs typeface="Tahoma" pitchFamily="2"/>
                    <a:hlinkClick r:id="rId16"/>
                  </a:rPr>
                  <a:t>thomson@hep.phy.cam.ac.uk</a:t>
                </a:r>
                <a:r>
                  <a:rPr lang="en-GB" sz="2600" b="0" i="0" u="none" strike="noStrike" kern="1200" dirty="0">
                    <a:ln>
                      <a:noFill/>
                    </a:ln>
                    <a:solidFill>
                      <a:srgbClr val="000000"/>
                    </a:solidFill>
                    <a:latin typeface="Arial Black" pitchFamily="34"/>
                    <a:ea typeface="SimSun" pitchFamily="2"/>
                    <a:cs typeface="Tahoma" pitchFamily="2"/>
                  </a:rPr>
                  <a:t>)</a:t>
                </a:r>
              </a:p>
              <a:p>
                <a:pPr marL="1882440" marR="0" lvl="0" indent="0" algn="l" rtl="0" hangingPunct="0">
                  <a:lnSpc>
                    <a:spcPct val="100000"/>
                  </a:lnSpc>
                  <a:spcBef>
                    <a:spcPts val="0"/>
                  </a:spcBef>
                  <a:spcAft>
                    <a:spcPts val="0"/>
                  </a:spcAft>
                  <a:buNone/>
                  <a:tabLst/>
                </a:pPr>
                <a:r>
                  <a:rPr lang="en-GB" sz="2600" b="0" i="0" u="none" strike="noStrike" kern="1200" dirty="0">
                    <a:ln>
                      <a:noFill/>
                    </a:ln>
                    <a:solidFill>
                      <a:srgbClr val="000000"/>
                    </a:solidFill>
                    <a:latin typeface="Arial Black" pitchFamily="34"/>
                    <a:ea typeface="SimSun" pitchFamily="2"/>
                    <a:cs typeface="Tahoma" pitchFamily="2"/>
                    <a:hlinkClick r:id="rId17"/>
                  </a:rPr>
                  <a:t>http://www.hep.phy.cam.ac.uk/microboone/</a:t>
                </a:r>
                <a:endParaRPr lang="en-GB" sz="2600" b="0" i="0" u="none" strike="noStrike" kern="1200" dirty="0">
                  <a:ln>
                    <a:noFill/>
                  </a:ln>
                  <a:solidFill>
                    <a:srgbClr val="000000"/>
                  </a:solidFill>
                  <a:latin typeface="Arial Black" pitchFamily="34"/>
                  <a:ea typeface="SimSun" pitchFamily="2"/>
                  <a:cs typeface="Tahoma" pitchFamily="2"/>
                  <a:hlinkClick r:id="rId18"/>
                </a:endParaRPr>
              </a:p>
              <a:p>
                <a:pPr marL="1882440" lvl="0" hangingPunct="0"/>
                <a:r>
                  <a:rPr lang="en-GB" sz="2400" dirty="0">
                    <a:solidFill>
                      <a:srgbClr val="000000"/>
                    </a:solidFill>
                    <a:latin typeface="Arial Black" pitchFamily="34"/>
                    <a:ea typeface="SimSun" pitchFamily="2"/>
                    <a:cs typeface="Tahoma" pitchFamily="2"/>
                  </a:rPr>
                  <a:t>The </a:t>
                </a:r>
                <a:r>
                  <a:rPr lang="en-GB" sz="2400" dirty="0" err="1">
                    <a:solidFill>
                      <a:srgbClr val="000000"/>
                    </a:solidFill>
                    <a:latin typeface="Arial Black" pitchFamily="34"/>
                    <a:ea typeface="SimSun" pitchFamily="2"/>
                    <a:cs typeface="Tahoma" pitchFamily="2"/>
                  </a:rPr>
                  <a:t>MicroBooNE</a:t>
                </a:r>
                <a:r>
                  <a:rPr lang="en-GB" sz="2400" dirty="0">
                    <a:solidFill>
                      <a:srgbClr val="000000"/>
                    </a:solidFill>
                    <a:latin typeface="Arial Black" pitchFamily="34"/>
                    <a:ea typeface="SimSun" pitchFamily="2"/>
                    <a:cs typeface="Tahoma" pitchFamily="2"/>
                  </a:rPr>
                  <a:t> neutrino experiment at </a:t>
                </a:r>
                <a:r>
                  <a:rPr lang="en-GB" sz="2400" dirty="0" err="1">
                    <a:solidFill>
                      <a:srgbClr val="000000"/>
                    </a:solidFill>
                    <a:latin typeface="Arial Black" pitchFamily="34"/>
                    <a:ea typeface="SimSun" pitchFamily="2"/>
                    <a:cs typeface="Tahoma" pitchFamily="2"/>
                  </a:rPr>
                  <a:t>Fermilab</a:t>
                </a:r>
                <a:r>
                  <a:rPr lang="en-GB" sz="2400" dirty="0">
                    <a:solidFill>
                      <a:srgbClr val="000000"/>
                    </a:solidFill>
                    <a:latin typeface="Arial Black" pitchFamily="34"/>
                    <a:ea typeface="SimSun" pitchFamily="2"/>
                    <a:cs typeface="Tahoma" pitchFamily="2"/>
                  </a:rPr>
                  <a:t> in the US, started taking data in August 2015. </a:t>
                </a:r>
                <a:r>
                  <a:rPr lang="en-GB" sz="2400" dirty="0" err="1">
                    <a:solidFill>
                      <a:srgbClr val="000000"/>
                    </a:solidFill>
                    <a:latin typeface="Arial Black" pitchFamily="34"/>
                    <a:ea typeface="SimSun" pitchFamily="2"/>
                    <a:cs typeface="Tahoma" pitchFamily="2"/>
                  </a:rPr>
                  <a:t>MicroBooNE</a:t>
                </a:r>
                <a:r>
                  <a:rPr lang="en-GB" sz="2400" dirty="0">
                    <a:solidFill>
                      <a:srgbClr val="000000"/>
                    </a:solidFill>
                    <a:latin typeface="Arial Black" pitchFamily="34"/>
                    <a:ea typeface="SimSun" pitchFamily="2"/>
                    <a:cs typeface="Tahoma" pitchFamily="2"/>
                  </a:rPr>
                  <a:t> utilises a large </a:t>
                </a:r>
              </a:p>
              <a:p>
                <a:pPr lvl="0" hangingPunct="0"/>
                <a:r>
                  <a:rPr lang="en-GB" sz="2400" dirty="0">
                    <a:solidFill>
                      <a:srgbClr val="000000"/>
                    </a:solidFill>
                    <a:latin typeface="Arial Black" pitchFamily="34"/>
                    <a:ea typeface="SimSun" pitchFamily="2"/>
                    <a:cs typeface="Tahoma" pitchFamily="2"/>
                  </a:rPr>
                  <a:t>Liquid Argon (</a:t>
                </a:r>
                <a:r>
                  <a:rPr lang="en-GB" sz="2400" dirty="0" err="1">
                    <a:solidFill>
                      <a:srgbClr val="000000"/>
                    </a:solidFill>
                    <a:latin typeface="Arial Black" pitchFamily="34"/>
                    <a:ea typeface="SimSun" pitchFamily="2"/>
                    <a:cs typeface="Tahoma" pitchFamily="2"/>
                  </a:rPr>
                  <a:t>LAr</a:t>
                </a:r>
                <a:r>
                  <a:rPr lang="en-GB" sz="2400" dirty="0">
                    <a:solidFill>
                      <a:srgbClr val="000000"/>
                    </a:solidFill>
                    <a:latin typeface="Arial Black" pitchFamily="34"/>
                    <a:ea typeface="SimSun" pitchFamily="2"/>
                    <a:cs typeface="Tahoma" pitchFamily="2"/>
                  </a:rPr>
                  <a:t>) time projection chamber (TPCs), which allows “photograph quality" images of the particle produced in neutrino interactions. The recorded events contain a wealth of information and Cambridge is playing a leading role in the automated computer reconstruction of these images using advanced pattern recognition software. </a:t>
                </a:r>
                <a:r>
                  <a:rPr lang="en-GB" sz="2400" dirty="0" err="1">
                    <a:solidFill>
                      <a:srgbClr val="000000"/>
                    </a:solidFill>
                    <a:latin typeface="Arial Black" pitchFamily="34"/>
                    <a:ea typeface="SimSun" pitchFamily="2"/>
                    <a:cs typeface="Tahoma" pitchFamily="2"/>
                  </a:rPr>
                  <a:t>MicroBooNE</a:t>
                </a:r>
                <a:r>
                  <a:rPr lang="en-GB" sz="2400" dirty="0">
                    <a:solidFill>
                      <a:srgbClr val="000000"/>
                    </a:solidFill>
                    <a:latin typeface="Arial Black" pitchFamily="34"/>
                    <a:ea typeface="SimSun" pitchFamily="2"/>
                    <a:cs typeface="Tahoma" pitchFamily="2"/>
                  </a:rPr>
                  <a:t> will run for 3-4 years and will search for sterile neutrinos, testing a number of previous claims for this potentially </a:t>
                </a:r>
                <a:r>
                  <a:rPr lang="en-GB" sz="2400" dirty="0" err="1">
                    <a:solidFill>
                      <a:srgbClr val="000000"/>
                    </a:solidFill>
                    <a:latin typeface="Arial Black" pitchFamily="34"/>
                    <a:ea typeface="SimSun" pitchFamily="2"/>
                    <a:cs typeface="Tahoma" pitchFamily="2"/>
                  </a:rPr>
                  <a:t>groundbreaking</a:t>
                </a:r>
                <a:r>
                  <a:rPr lang="en-GB" sz="2400" dirty="0">
                    <a:solidFill>
                      <a:srgbClr val="000000"/>
                    </a:solidFill>
                    <a:latin typeface="Arial Black" pitchFamily="34"/>
                    <a:ea typeface="SimSun" pitchFamily="2"/>
                    <a:cs typeface="Tahoma" pitchFamily="2"/>
                  </a:rPr>
                  <a:t> physics.</a:t>
                </a:r>
              </a:p>
              <a:p>
                <a:pPr lvl="0" hangingPunct="0"/>
                <a:r>
                  <a:rPr lang="en-GB" sz="2400" dirty="0">
                    <a:solidFill>
                      <a:srgbClr val="000000"/>
                    </a:solidFill>
                    <a:latin typeface="Arial Black" pitchFamily="34"/>
                    <a:ea typeface="SimSun" pitchFamily="2"/>
                    <a:cs typeface="Tahoma" pitchFamily="2"/>
                  </a:rPr>
                  <a:t>The PhD project is to work on the development of pattern recognition software for </a:t>
                </a:r>
                <a:r>
                  <a:rPr lang="en-GB" sz="2400" dirty="0" err="1">
                    <a:solidFill>
                      <a:srgbClr val="000000"/>
                    </a:solidFill>
                    <a:latin typeface="Arial Black" pitchFamily="34"/>
                    <a:ea typeface="SimSun" pitchFamily="2"/>
                    <a:cs typeface="Tahoma" pitchFamily="2"/>
                  </a:rPr>
                  <a:t>LAr</a:t>
                </a:r>
                <a:r>
                  <a:rPr lang="en-GB" sz="2400" dirty="0">
                    <a:solidFill>
                      <a:srgbClr val="000000"/>
                    </a:solidFill>
                    <a:latin typeface="Arial Black" pitchFamily="34"/>
                    <a:ea typeface="SimSun" pitchFamily="2"/>
                    <a:cs typeface="Tahoma" pitchFamily="2"/>
                  </a:rPr>
                  <a:t> TPC detectors and then apply this to </a:t>
                </a:r>
                <a:r>
                  <a:rPr lang="en-GB" sz="2400" dirty="0" err="1">
                    <a:solidFill>
                      <a:srgbClr val="000000"/>
                    </a:solidFill>
                    <a:latin typeface="Arial Black" pitchFamily="34"/>
                    <a:ea typeface="SimSun" pitchFamily="2"/>
                    <a:cs typeface="Tahoma" pitchFamily="2"/>
                  </a:rPr>
                  <a:t>MicroBooNE</a:t>
                </a:r>
                <a:r>
                  <a:rPr lang="en-GB" sz="2400" dirty="0">
                    <a:solidFill>
                      <a:srgbClr val="000000"/>
                    </a:solidFill>
                    <a:latin typeface="Arial Black" pitchFamily="34"/>
                    <a:ea typeface="SimSun" pitchFamily="2"/>
                    <a:cs typeface="Tahoma" pitchFamily="2"/>
                  </a:rPr>
                  <a:t> data. The full reconstruction chain will developed to go from the raw detector images to the detailed properties of the individual neutrino interactions. This reconstruction will then be used to make precise measurements of neutrino cross sections and to test the recent claims of the possible existence of sterile neutrinos. This project represents an exciting opportunity to work on the first large scale </a:t>
                </a:r>
                <a:r>
                  <a:rPr lang="en-GB" sz="2400" dirty="0" err="1">
                    <a:solidFill>
                      <a:srgbClr val="000000"/>
                    </a:solidFill>
                    <a:latin typeface="Arial Black" pitchFamily="34"/>
                    <a:ea typeface="SimSun" pitchFamily="2"/>
                    <a:cs typeface="Tahoma" pitchFamily="2"/>
                  </a:rPr>
                  <a:t>LAr</a:t>
                </a:r>
                <a:r>
                  <a:rPr lang="en-GB" sz="2400" dirty="0">
                    <a:solidFill>
                      <a:srgbClr val="000000"/>
                    </a:solidFill>
                    <a:latin typeface="Arial Black" pitchFamily="34"/>
                    <a:ea typeface="SimSun" pitchFamily="2"/>
                    <a:cs typeface="Tahoma" pitchFamily="2"/>
                  </a:rPr>
                  <a:t> detector in an intense neutrino beam. There will also be the opportunity to apply this experience to the DUNE project, which represents the long-term future of neutrino physics.</a:t>
                </a:r>
                <a:endParaRPr lang="en-GB" sz="2400" b="0" i="0" u="none" strike="noStrike" kern="1200" dirty="0">
                  <a:ln>
                    <a:noFill/>
                  </a:ln>
                  <a:solidFill>
                    <a:srgbClr val="000000"/>
                  </a:solidFill>
                  <a:latin typeface="Arial Black" pitchFamily="34"/>
                  <a:ea typeface="SimSun" pitchFamily="2"/>
                  <a:cs typeface="Tahoma" pitchFamily="2"/>
                </a:endParaRPr>
              </a:p>
            </p:txBody>
          </p:sp>
          <p:pic>
            <p:nvPicPr>
              <p:cNvPr id="45" name="Picture 44"/>
              <p:cNvPicPr>
                <a:picLocks noChangeAspect="1"/>
              </p:cNvPicPr>
              <p:nvPr/>
            </p:nvPicPr>
            <p:blipFill>
              <a:blip r:embed="rId19">
                <a:lum/>
                <a:alphaModFix/>
              </a:blip>
              <a:srcRect/>
              <a:stretch>
                <a:fillRect/>
              </a:stretch>
            </p:blipFill>
            <p:spPr>
              <a:xfrm>
                <a:off x="1378799" y="33112079"/>
                <a:ext cx="1724400" cy="2133360"/>
              </a:xfrm>
              <a:prstGeom prst="rect">
                <a:avLst/>
              </a:prstGeom>
              <a:noFill/>
              <a:ln>
                <a:noFill/>
              </a:ln>
            </p:spPr>
          </p:pic>
        </p:grpSp>
      </p:grpSp>
      <p:grpSp>
        <p:nvGrpSpPr>
          <p:cNvPr id="46" name="Group 45"/>
          <p:cNvGrpSpPr/>
          <p:nvPr/>
        </p:nvGrpSpPr>
        <p:grpSpPr>
          <a:xfrm>
            <a:off x="792000" y="7504832"/>
            <a:ext cx="13968000" cy="4464001"/>
            <a:chOff x="792000" y="7163999"/>
            <a:chExt cx="13968000" cy="4464001"/>
          </a:xfrm>
        </p:grpSpPr>
        <p:sp>
          <p:nvSpPr>
            <p:cNvPr id="47" name="Freeform 46"/>
            <p:cNvSpPr/>
            <p:nvPr/>
          </p:nvSpPr>
          <p:spPr>
            <a:xfrm>
              <a:off x="792000" y="7206120"/>
              <a:ext cx="13967999" cy="4421880"/>
            </a:xfrm>
            <a:custGeom>
              <a:avLst>
                <a:gd name="f0" fmla="val 18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25000"/>
              </a:srgbClr>
            </a:solidFill>
            <a:ln w="180000">
              <a:solidFill>
                <a:srgbClr val="FF0000"/>
              </a:solidFill>
              <a:prstDash val="solid"/>
            </a:ln>
          </p:spPr>
          <p:txBody>
            <a:bodyPr vert="horz" wrap="none" lIns="180000" tIns="135000" rIns="180000" bIns="135000" anchor="ctr"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SimSun" pitchFamily="2"/>
                <a:cs typeface="Tahoma" pitchFamily="2"/>
              </a:endParaRPr>
            </a:p>
          </p:txBody>
        </p:sp>
        <p:sp>
          <p:nvSpPr>
            <p:cNvPr id="48" name="TextBox 47"/>
            <p:cNvSpPr txBox="1"/>
            <p:nvPr/>
          </p:nvSpPr>
          <p:spPr>
            <a:xfrm>
              <a:off x="1080000" y="7163999"/>
              <a:ext cx="13680000" cy="4464000"/>
            </a:xfrm>
            <a:prstGeom prst="rect">
              <a:avLst/>
            </a:prstGeom>
            <a:noFill/>
            <a:ln>
              <a:noFill/>
            </a:ln>
          </p:spPr>
          <p:txBody>
            <a:bodyPr vert="horz" wrap="square" lIns="270000" tIns="225000" rIns="270000" bIns="225000" compatLnSpc="0">
              <a:spAutoFit/>
            </a:bodyPr>
            <a:lstStyle/>
            <a:p>
              <a:pPr marL="68040" marR="0" lvl="0" indent="0" algn="l" rtl="0" hangingPunct="0">
                <a:lnSpc>
                  <a:spcPct val="100000"/>
                </a:lnSpc>
                <a:spcBef>
                  <a:spcPts val="0"/>
                </a:spcBef>
                <a:spcAft>
                  <a:spcPts val="0"/>
                </a:spcAft>
                <a:buNone/>
                <a:tabLst/>
              </a:pPr>
              <a:r>
                <a:rPr lang="en-GB" sz="2800" b="0" i="0" u="none" strike="noStrike" kern="1200" dirty="0">
                  <a:ln>
                    <a:noFill/>
                  </a:ln>
                  <a:solidFill>
                    <a:srgbClr val="000000"/>
                  </a:solidFill>
                  <a:latin typeface="Arial Black" pitchFamily="34"/>
                  <a:ea typeface="SimSun" pitchFamily="2"/>
                  <a:cs typeface="Tahoma" pitchFamily="2"/>
                </a:rPr>
                <a:t>What skills will an HEP postgraduate student acquire?</a:t>
              </a:r>
            </a:p>
            <a:p>
              <a:pPr marL="68040" marR="0" lvl="0" indent="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Completing a PhD in experimental or theoretical particle physics will train you in many aspects of skills related to research in academia and industry, as well as in other branches of society, such as business &amp; finance, teaching and the media.</a:t>
              </a:r>
            </a:p>
            <a:p>
              <a:pPr marL="68040" marR="0" lvl="0" indent="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In particular, you will gain confidence and expertise in the following transferable skills:</a:t>
              </a:r>
            </a:p>
            <a:p>
              <a:pPr marL="68040" marR="0" lvl="0" indent="0" algn="l" rtl="0" hangingPunct="0">
                <a:lnSpc>
                  <a:spcPct val="100000"/>
                </a:lnSpc>
                <a:spcBef>
                  <a:spcPts val="0"/>
                </a:spcBef>
                <a:spcAft>
                  <a:spcPts val="0"/>
                </a:spcAft>
                <a:buNone/>
                <a:tabLst/>
              </a:pPr>
              <a:r>
                <a:rPr lang="en-GB" sz="2400" b="0" i="0" u="none" strike="noStrike" kern="1200" dirty="0">
                  <a:ln>
                    <a:noFill/>
                  </a:ln>
                  <a:solidFill>
                    <a:srgbClr val="000000"/>
                  </a:solidFill>
                  <a:latin typeface="Arial Black" pitchFamily="34"/>
                  <a:ea typeface="SimSun" pitchFamily="2"/>
                  <a:cs typeface="Tahoma" pitchFamily="2"/>
                </a:rPr>
                <a:t>Computing, Communication, Collaboration, Presentation, Scientific writing and Outreach.</a:t>
              </a:r>
            </a:p>
          </p:txBody>
        </p:sp>
      </p:grpSp>
    </p:spTree>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3544</TotalTime>
  <Words>1465</Words>
  <Application>Microsoft Office PowerPoint</Application>
  <PresentationFormat>Custom</PresentationFormat>
  <Paragraphs>44</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SimSun</vt:lpstr>
      <vt:lpstr>Arial</vt:lpstr>
      <vt:lpstr>Arial Black</vt:lpstr>
      <vt:lpstr>Calibri</vt:lpstr>
      <vt:lpstr>Lucida Sans Unicode</vt:lpstr>
      <vt:lpstr>StarSymbol</vt:lpstr>
      <vt:lpstr>Tahoma</vt:lpstr>
      <vt:lpstr>Times New Roman</vt:lpstr>
      <vt:lpstr>Default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Chapman</dc:creator>
  <cp:lastModifiedBy>Dr John Chapman</cp:lastModifiedBy>
  <cp:revision>145</cp:revision>
  <dcterms:created xsi:type="dcterms:W3CDTF">2010-05-18T17:06:23Z</dcterms:created>
  <dcterms:modified xsi:type="dcterms:W3CDTF">2016-10-27T13:34:49Z</dcterms:modified>
</cp:coreProperties>
</file>