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5"/>
  </p:notesMasterIdLst>
  <p:sldIdLst>
    <p:sldId id="257" r:id="rId3"/>
    <p:sldId id="505" r:id="rId4"/>
    <p:sldId id="535" r:id="rId5"/>
    <p:sldId id="514" r:id="rId6"/>
    <p:sldId id="515" r:id="rId7"/>
    <p:sldId id="258" r:id="rId8"/>
    <p:sldId id="520" r:id="rId9"/>
    <p:sldId id="511" r:id="rId10"/>
    <p:sldId id="524" r:id="rId11"/>
    <p:sldId id="462" r:id="rId12"/>
    <p:sldId id="516" r:id="rId13"/>
    <p:sldId id="463" r:id="rId14"/>
    <p:sldId id="365" r:id="rId15"/>
    <p:sldId id="523" r:id="rId16"/>
    <p:sldId id="521" r:id="rId17"/>
    <p:sldId id="522" r:id="rId18"/>
    <p:sldId id="260" r:id="rId19"/>
    <p:sldId id="509" r:id="rId20"/>
    <p:sldId id="261" r:id="rId21"/>
    <p:sldId id="262" r:id="rId22"/>
    <p:sldId id="263" r:id="rId23"/>
    <p:sldId id="264" r:id="rId24"/>
    <p:sldId id="512" r:id="rId25"/>
    <p:sldId id="510" r:id="rId26"/>
    <p:sldId id="532" r:id="rId27"/>
    <p:sldId id="528" r:id="rId28"/>
    <p:sldId id="529" r:id="rId29"/>
    <p:sldId id="537" r:id="rId30"/>
    <p:sldId id="530" r:id="rId31"/>
    <p:sldId id="534" r:id="rId32"/>
    <p:sldId id="536" r:id="rId33"/>
    <p:sldId id="531" r:id="rId34"/>
  </p:sldIdLst>
  <p:sldSz cx="9144000" cy="6858000" type="screen4x3"/>
  <p:notesSz cx="6858000" cy="9144000"/>
  <p:defaultTextStyle>
    <a:defPPr>
      <a:defRPr lang="en-US"/>
    </a:defPPr>
    <a:lvl1pPr marL="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  <a:srgbClr val="0000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937" autoAdjust="0"/>
  </p:normalViewPr>
  <p:slideViewPr>
    <p:cSldViewPr>
      <p:cViewPr varScale="1">
        <p:scale>
          <a:sx n="107" d="100"/>
          <a:sy n="107" d="100"/>
        </p:scale>
        <p:origin x="1638" y="102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-865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B07A-BB46-4C22-952A-6E88950E3AF7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ECDC3-27EE-4B44-B05A-CDA51A5114C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7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143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2854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4280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05717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57141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08563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59998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1425" algn="l" defTabSz="9028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9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2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4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7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8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1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600" y="2130976"/>
            <a:ext cx="7772943" cy="147008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057" y="3886157"/>
            <a:ext cx="6401886" cy="1752295"/>
          </a:xfrm>
        </p:spPr>
        <p:txBody>
          <a:bodyPr/>
          <a:lstStyle>
            <a:lvl1pPr marL="0" indent="0" algn="ctr">
              <a:buNone/>
              <a:defRPr/>
            </a:lvl1pPr>
            <a:lvl2pPr marL="395718" indent="0" algn="ctr">
              <a:buNone/>
              <a:defRPr/>
            </a:lvl2pPr>
            <a:lvl3pPr marL="791481" indent="0" algn="ctr">
              <a:buNone/>
              <a:defRPr/>
            </a:lvl3pPr>
            <a:lvl4pPr marL="1187238" indent="0" algn="ctr">
              <a:buNone/>
              <a:defRPr/>
            </a:lvl4pPr>
            <a:lvl5pPr marL="1582985" indent="0" algn="ctr">
              <a:buNone/>
              <a:defRPr/>
            </a:lvl5pPr>
            <a:lvl6pPr marL="1978736" indent="0" algn="ctr">
              <a:buNone/>
              <a:defRPr/>
            </a:lvl6pPr>
            <a:lvl7pPr marL="2374485" indent="0" algn="ctr">
              <a:buNone/>
              <a:defRPr/>
            </a:lvl7pPr>
            <a:lvl8pPr marL="2770227" indent="0" algn="ctr">
              <a:buNone/>
              <a:defRPr/>
            </a:lvl8pPr>
            <a:lvl9pPr marL="3165973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DE653-239F-4CB2-A43D-7CE77C13258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6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4CA30-03F0-4595-8BD2-6936093372D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82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252" y="440744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252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5718" indent="0">
              <a:buNone/>
              <a:defRPr sz="1600"/>
            </a:lvl2pPr>
            <a:lvl3pPr marL="791481" indent="0">
              <a:buNone/>
              <a:defRPr sz="1400"/>
            </a:lvl3pPr>
            <a:lvl4pPr marL="1187238" indent="0">
              <a:buNone/>
              <a:defRPr sz="1200"/>
            </a:lvl4pPr>
            <a:lvl5pPr marL="1582985" indent="0">
              <a:buNone/>
              <a:defRPr sz="1200"/>
            </a:lvl5pPr>
            <a:lvl6pPr marL="1978736" indent="0">
              <a:buNone/>
              <a:defRPr sz="1200"/>
            </a:lvl6pPr>
            <a:lvl7pPr marL="2374485" indent="0">
              <a:buNone/>
              <a:defRPr sz="1200"/>
            </a:lvl7pPr>
            <a:lvl8pPr marL="2770227" indent="0">
              <a:buNone/>
              <a:defRPr sz="1200"/>
            </a:lvl8pPr>
            <a:lvl9pPr marL="3165973" indent="0">
              <a:buNone/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C3690-899F-4ABC-BE09-C4F122DBA5FB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529" y="1981232"/>
            <a:ext cx="3821312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7230" y="1981232"/>
            <a:ext cx="3821313" cy="41150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A48-95E0-42FE-AD34-D12A60683D4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3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718" indent="0">
              <a:buNone/>
              <a:defRPr sz="1800" b="1"/>
            </a:lvl2pPr>
            <a:lvl3pPr marL="791481" indent="0">
              <a:buNone/>
              <a:defRPr sz="1600" b="1"/>
            </a:lvl3pPr>
            <a:lvl4pPr marL="1187238" indent="0">
              <a:buNone/>
              <a:defRPr sz="1400" b="1"/>
            </a:lvl4pPr>
            <a:lvl5pPr marL="1582985" indent="0">
              <a:buNone/>
              <a:defRPr sz="1400" b="1"/>
            </a:lvl5pPr>
            <a:lvl6pPr marL="1978736" indent="0">
              <a:buNone/>
              <a:defRPr sz="1400" b="1"/>
            </a:lvl6pPr>
            <a:lvl7pPr marL="2374485" indent="0">
              <a:buNone/>
              <a:defRPr sz="1400" b="1"/>
            </a:lvl7pPr>
            <a:lvl8pPr marL="2770227" indent="0">
              <a:buNone/>
              <a:defRPr sz="1400" b="1"/>
            </a:lvl8pPr>
            <a:lvl9pPr marL="3165973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5718" indent="0">
              <a:buNone/>
              <a:defRPr sz="1800" b="1"/>
            </a:lvl2pPr>
            <a:lvl3pPr marL="791481" indent="0">
              <a:buNone/>
              <a:defRPr sz="1600" b="1"/>
            </a:lvl3pPr>
            <a:lvl4pPr marL="1187238" indent="0">
              <a:buNone/>
              <a:defRPr sz="1400" b="1"/>
            </a:lvl4pPr>
            <a:lvl5pPr marL="1582985" indent="0">
              <a:buNone/>
              <a:defRPr sz="1400" b="1"/>
            </a:lvl5pPr>
            <a:lvl6pPr marL="1978736" indent="0">
              <a:buNone/>
              <a:defRPr sz="1400" b="1"/>
            </a:lvl6pPr>
            <a:lvl7pPr marL="2374485" indent="0">
              <a:buNone/>
              <a:defRPr sz="1400" b="1"/>
            </a:lvl7pPr>
            <a:lvl8pPr marL="2770227" indent="0">
              <a:buNone/>
              <a:defRPr sz="1400" b="1"/>
            </a:lvl8pPr>
            <a:lvl9pPr marL="3165973" indent="0">
              <a:buNone/>
              <a:defRPr sz="14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292A-3A60-4E70-95C7-FFA05FA46C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18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16A68-D6E8-40A2-AB24-CC43AD93E134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5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70E11-E106-4142-9785-64C8C7DDA495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543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543" y="143560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5718" indent="0">
              <a:buNone/>
              <a:defRPr sz="1100"/>
            </a:lvl2pPr>
            <a:lvl3pPr marL="791481" indent="0">
              <a:buNone/>
              <a:defRPr sz="900"/>
            </a:lvl3pPr>
            <a:lvl4pPr marL="1187238" indent="0">
              <a:buNone/>
              <a:defRPr sz="800"/>
            </a:lvl4pPr>
            <a:lvl5pPr marL="1582985" indent="0">
              <a:buNone/>
              <a:defRPr sz="800"/>
            </a:lvl5pPr>
            <a:lvl6pPr marL="1978736" indent="0">
              <a:buNone/>
              <a:defRPr sz="800"/>
            </a:lvl6pPr>
            <a:lvl7pPr marL="2374485" indent="0">
              <a:buNone/>
              <a:defRPr sz="800"/>
            </a:lvl7pPr>
            <a:lvl8pPr marL="2770227" indent="0">
              <a:buNone/>
              <a:defRPr sz="800"/>
            </a:lvl8pPr>
            <a:lvl9pPr marL="316597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5765-873B-4C3C-AAA4-AC744D54C4D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2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2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194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194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5718" indent="0">
              <a:buNone/>
              <a:defRPr sz="2500"/>
            </a:lvl2pPr>
            <a:lvl3pPr marL="791481" indent="0">
              <a:buNone/>
              <a:defRPr sz="2100"/>
            </a:lvl3pPr>
            <a:lvl4pPr marL="1187238" indent="0">
              <a:buNone/>
              <a:defRPr sz="1800"/>
            </a:lvl4pPr>
            <a:lvl5pPr marL="1582985" indent="0">
              <a:buNone/>
              <a:defRPr sz="1800"/>
            </a:lvl5pPr>
            <a:lvl6pPr marL="1978736" indent="0">
              <a:buNone/>
              <a:defRPr sz="1800"/>
            </a:lvl6pPr>
            <a:lvl7pPr marL="2374485" indent="0">
              <a:buNone/>
              <a:defRPr sz="1800"/>
            </a:lvl7pPr>
            <a:lvl8pPr marL="2770227" indent="0">
              <a:buNone/>
              <a:defRPr sz="1800"/>
            </a:lvl8pPr>
            <a:lvl9pPr marL="3165973" indent="0">
              <a:buNone/>
              <a:defRPr sz="18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194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5718" indent="0">
              <a:buNone/>
              <a:defRPr sz="1100"/>
            </a:lvl2pPr>
            <a:lvl3pPr marL="791481" indent="0">
              <a:buNone/>
              <a:defRPr sz="900"/>
            </a:lvl3pPr>
            <a:lvl4pPr marL="1187238" indent="0">
              <a:buNone/>
              <a:defRPr sz="800"/>
            </a:lvl4pPr>
            <a:lvl5pPr marL="1582985" indent="0">
              <a:buNone/>
              <a:defRPr sz="800"/>
            </a:lvl5pPr>
            <a:lvl6pPr marL="1978736" indent="0">
              <a:buNone/>
              <a:defRPr sz="800"/>
            </a:lvl6pPr>
            <a:lvl7pPr marL="2374485" indent="0">
              <a:buNone/>
              <a:defRPr sz="800"/>
            </a:lvl7pPr>
            <a:lvl8pPr marL="2770227" indent="0">
              <a:buNone/>
              <a:defRPr sz="800"/>
            </a:lvl8pPr>
            <a:lvl9pPr marL="3165973" indent="0">
              <a:buNone/>
              <a:defRPr sz="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085C-B357-4C4A-9F24-939E323C229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DE87C-9ED4-47E9-AE16-64979A20C54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3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915" y="609057"/>
            <a:ext cx="1942557" cy="54872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532" y="609057"/>
            <a:ext cx="5700067" cy="54872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9260B-D7CD-4460-8041-60CC9C1EE386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3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600" y="609057"/>
            <a:ext cx="7772943" cy="54872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C0A0-74BA-44C0-8BEF-282940D252C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6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4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28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42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5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71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8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2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430" indent="0">
              <a:buNone/>
              <a:defRPr sz="2000" b="1"/>
            </a:lvl2pPr>
            <a:lvl3pPr marL="902854" indent="0">
              <a:buNone/>
              <a:defRPr sz="1800" b="1"/>
            </a:lvl3pPr>
            <a:lvl4pPr marL="1354280" indent="0">
              <a:buNone/>
              <a:defRPr sz="1600" b="1"/>
            </a:lvl4pPr>
            <a:lvl5pPr marL="1805717" indent="0">
              <a:buNone/>
              <a:defRPr sz="1600" b="1"/>
            </a:lvl5pPr>
            <a:lvl6pPr marL="2257141" indent="0">
              <a:buNone/>
              <a:defRPr sz="1600" b="1"/>
            </a:lvl6pPr>
            <a:lvl7pPr marL="2708563" indent="0">
              <a:buNone/>
              <a:defRPr sz="1600" b="1"/>
            </a:lvl7pPr>
            <a:lvl8pPr marL="3159998" indent="0">
              <a:buNone/>
              <a:defRPr sz="1600" b="1"/>
            </a:lvl8pPr>
            <a:lvl9pPr marL="3611425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4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0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7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7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1430" indent="0">
              <a:buNone/>
              <a:defRPr sz="2800"/>
            </a:lvl2pPr>
            <a:lvl3pPr marL="902854" indent="0">
              <a:buNone/>
              <a:defRPr sz="2400"/>
            </a:lvl3pPr>
            <a:lvl4pPr marL="1354280" indent="0">
              <a:buNone/>
              <a:defRPr sz="2000"/>
            </a:lvl4pPr>
            <a:lvl5pPr marL="1805717" indent="0">
              <a:buNone/>
              <a:defRPr sz="2000"/>
            </a:lvl5pPr>
            <a:lvl6pPr marL="2257141" indent="0">
              <a:buNone/>
              <a:defRPr sz="2000"/>
            </a:lvl6pPr>
            <a:lvl7pPr marL="2708563" indent="0">
              <a:buNone/>
              <a:defRPr sz="2000"/>
            </a:lvl7pPr>
            <a:lvl8pPr marL="3159998" indent="0">
              <a:buNone/>
              <a:defRPr sz="2000"/>
            </a:lvl8pPr>
            <a:lvl9pPr marL="361142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1430" indent="0">
              <a:buNone/>
              <a:defRPr sz="1200"/>
            </a:lvl2pPr>
            <a:lvl3pPr marL="902854" indent="0">
              <a:buNone/>
              <a:defRPr sz="1000"/>
            </a:lvl3pPr>
            <a:lvl4pPr marL="1354280" indent="0">
              <a:buNone/>
              <a:defRPr sz="900"/>
            </a:lvl4pPr>
            <a:lvl5pPr marL="1805717" indent="0">
              <a:buNone/>
              <a:defRPr sz="900"/>
            </a:lvl5pPr>
            <a:lvl6pPr marL="2257141" indent="0">
              <a:buNone/>
              <a:defRPr sz="900"/>
            </a:lvl6pPr>
            <a:lvl7pPr marL="2708563" indent="0">
              <a:buNone/>
              <a:defRPr sz="900"/>
            </a:lvl7pPr>
            <a:lvl8pPr marL="3159998" indent="0">
              <a:buNone/>
              <a:defRPr sz="900"/>
            </a:lvl8pPr>
            <a:lvl9pPr marL="3611425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008E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288" tIns="45144" rIns="90288" bIns="4514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0288" tIns="45144" rIns="90288" bIns="4514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1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070E7-A23A-493E-BF76-F680AF6B543E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3" y="6356422"/>
            <a:ext cx="2895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422"/>
            <a:ext cx="2133600" cy="365125"/>
          </a:xfrm>
          <a:prstGeom prst="rect">
            <a:avLst/>
          </a:prstGeom>
        </p:spPr>
        <p:txBody>
          <a:bodyPr vert="horz" lIns="90288" tIns="45144" rIns="90288" bIns="4514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1182-8406-42A6-9846-20F9CAB6B07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028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573" indent="-282151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7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00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421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2852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4285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5706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7138" indent="-225713" algn="l" defTabSz="9028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43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2854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280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5717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141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8563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9998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1425" algn="l" defTabSz="9028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0066"/>
            </a:gs>
            <a:gs pos="100000">
              <a:schemeClr val="tx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00" y="609061"/>
            <a:ext cx="7772943" cy="11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600" y="1981232"/>
            <a:ext cx="7772943" cy="41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531" y="6249014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01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638" y="6249014"/>
            <a:ext cx="2896867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defTabSz="903013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569" y="6249014"/>
            <a:ext cx="1905905" cy="4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94" tIns="43133" rIns="86194" bIns="4313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defTabSz="903013" fontAlgn="base">
              <a:spcBef>
                <a:spcPct val="0"/>
              </a:spcBef>
              <a:spcAft>
                <a:spcPct val="0"/>
              </a:spcAft>
              <a:defRPr/>
            </a:pPr>
            <a:fld id="{220CF13C-4D41-48AC-BB23-5718315C45FF}" type="slidenum">
              <a:rPr lang="en-GB" smtClean="0">
                <a:solidFill>
                  <a:srgbClr val="000000"/>
                </a:solidFill>
              </a:rPr>
              <a:pPr defTabSz="9030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61572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395718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791481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187238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582985" algn="ctr" defTabSz="861572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22932" indent="-322932" algn="l" defTabSz="861572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0798" indent="-269327" algn="l" defTabSz="861572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77302" indent="-215740" algn="l" defTabSz="861572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08776" indent="-215740" algn="l" defTabSz="861572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38881" indent="-215740" algn="l" defTabSz="861572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334628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730370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126120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521871" indent="-215740" algn="l" defTabSz="861572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5718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1481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238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985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78736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4485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0227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65973" algn="l" defTabSz="7914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0.png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811320" y="266787"/>
            <a:ext cx="7164288" cy="369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052" tIns="49030" rIns="98052" bIns="49030">
            <a:spAutoFit/>
          </a:bodyPr>
          <a:lstStyle/>
          <a:p>
            <a:pPr defTabSz="980200"/>
            <a:r>
              <a:rPr lang="es-ES_tradnl" sz="1700" dirty="0">
                <a:solidFill>
                  <a:schemeClr val="bg1"/>
                </a:solidFill>
              </a:rPr>
              <a:t>Departamento de </a:t>
            </a:r>
            <a:r>
              <a:rPr lang="es-ES_tradnl" sz="1700">
                <a:solidFill>
                  <a:schemeClr val="bg1"/>
                </a:solidFill>
              </a:rPr>
              <a:t>Física </a:t>
            </a:r>
            <a:r>
              <a:rPr lang="es-ES_tradnl" sz="1700" smtClean="0">
                <a:solidFill>
                  <a:schemeClr val="bg1"/>
                </a:solidFill>
              </a:rPr>
              <a:t>Teórica. </a:t>
            </a:r>
            <a:r>
              <a:rPr lang="es-ES_tradnl" sz="1700" dirty="0">
                <a:solidFill>
                  <a:schemeClr val="bg1"/>
                </a:solidFill>
              </a:rPr>
              <a:t>Universidad Complutense de Madrid</a:t>
            </a:r>
            <a:endParaRPr lang="es-ES_tradnl" sz="26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0744" y="3723275"/>
            <a:ext cx="2801232" cy="108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052" tIns="49030" rIns="98052" bIns="49030">
            <a:spAutoFit/>
          </a:bodyPr>
          <a:lstStyle/>
          <a:p>
            <a:pPr algn="ctr" defTabSz="980200"/>
            <a:r>
              <a:rPr lang="es-ES_tradnl" sz="2400" dirty="0">
                <a:solidFill>
                  <a:srgbClr val="00B0F0"/>
                </a:solidFill>
              </a:rPr>
              <a:t>J. R</a:t>
            </a:r>
            <a:r>
              <a:rPr lang="es-ES_tradnl" sz="2400">
                <a:solidFill>
                  <a:srgbClr val="00B0F0"/>
                </a:solidFill>
              </a:rPr>
              <a:t>. </a:t>
            </a:r>
            <a:r>
              <a:rPr lang="es-ES_tradnl" sz="2400" smtClean="0">
                <a:solidFill>
                  <a:srgbClr val="00B0F0"/>
                </a:solidFill>
              </a:rPr>
              <a:t>Peláez, </a:t>
            </a:r>
          </a:p>
          <a:p>
            <a:pPr algn="ctr" defTabSz="980200"/>
            <a:r>
              <a:rPr lang="es-ES_tradnl" sz="2000" smtClean="0">
                <a:solidFill>
                  <a:srgbClr val="00B0F0"/>
                </a:solidFill>
              </a:rPr>
              <a:t>In collaboration with </a:t>
            </a:r>
          </a:p>
          <a:p>
            <a:pPr algn="ctr" defTabSz="980200"/>
            <a:r>
              <a:rPr lang="es-ES_tradnl" sz="2000" smtClean="0">
                <a:solidFill>
                  <a:srgbClr val="00B0F0"/>
                </a:solidFill>
              </a:rPr>
              <a:t>A. Rodas, J. Ruiz de Elvira</a:t>
            </a:r>
            <a:endParaRPr lang="es-ES_tradnl" sz="2000" dirty="0">
              <a:solidFill>
                <a:srgbClr val="00B0F0"/>
              </a:solidFill>
            </a:endParaRPr>
          </a:p>
        </p:txBody>
      </p:sp>
      <p:pic>
        <p:nvPicPr>
          <p:cNvPr id="6" name="Picture 5" descr="escu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693"/>
            <a:ext cx="15017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899864" y="227694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52" tIns="43019" rIns="85952" bIns="43019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chemeClr val="bg1"/>
                </a:solidFill>
              </a:rPr>
              <a:t>K-</a:t>
            </a:r>
            <a:r>
              <a:rPr lang="el-GR" sz="3200" b="1" kern="0" smtClean="0">
                <a:solidFill>
                  <a:schemeClr val="bg1"/>
                </a:solidFill>
              </a:rPr>
              <a:t>π</a:t>
            </a:r>
            <a:r>
              <a:rPr lang="es-ES" sz="3200" b="1" kern="0" smtClean="0">
                <a:solidFill>
                  <a:schemeClr val="bg1"/>
                </a:solidFill>
              </a:rPr>
              <a:t> </a:t>
            </a:r>
            <a:r>
              <a:rPr lang="en-US" sz="3200" b="1" kern="0" smtClean="0">
                <a:solidFill>
                  <a:schemeClr val="bg1"/>
                </a:solidFill>
              </a:rPr>
              <a:t>scattering</a:t>
            </a:r>
            <a:endParaRPr lang="en-US" sz="3200" kern="0">
              <a:solidFill>
                <a:schemeClr val="bg1"/>
              </a:solidFill>
            </a:endParaRPr>
          </a:p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chemeClr val="bg1"/>
                </a:solidFill>
              </a:rPr>
              <a:t>: the dispersive </a:t>
            </a:r>
            <a:r>
              <a:rPr lang="en-US" sz="3200" b="1" kern="0">
                <a:solidFill>
                  <a:schemeClr val="bg1"/>
                </a:solidFill>
              </a:rPr>
              <a:t>and analytic </a:t>
            </a:r>
            <a:r>
              <a:rPr lang="en-US" sz="3200" b="1" kern="0" smtClean="0">
                <a:solidFill>
                  <a:schemeClr val="bg1"/>
                </a:solidFill>
              </a:rPr>
              <a:t>approach</a:t>
            </a:r>
            <a:endParaRPr lang="en-US" sz="3200" kern="0" dirty="0">
              <a:solidFill>
                <a:schemeClr val="bg1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607015" y="5805264"/>
            <a:ext cx="6048673" cy="45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52" tIns="43019" rIns="85952" bIns="43019">
            <a:spAutoFit/>
          </a:bodyPr>
          <a:lstStyle/>
          <a:p>
            <a:pPr algn="ctr" defTabSz="859142"/>
            <a:r>
              <a:rPr lang="en-US" sz="1200" smtClean="0">
                <a:solidFill>
                  <a:schemeClr val="bg1"/>
                </a:solidFill>
              </a:rPr>
              <a:t>Workshop on multibody charmless B-decays. LPNHE, Paris</a:t>
            </a:r>
            <a:endParaRPr lang="en-US" sz="1200">
              <a:solidFill>
                <a:schemeClr val="bg1"/>
              </a:solidFill>
            </a:endParaRPr>
          </a:p>
          <a:p>
            <a:pPr algn="ctr" defTabSz="859142"/>
            <a:r>
              <a:rPr lang="en-US" sz="1200" smtClean="0">
                <a:solidFill>
                  <a:schemeClr val="bg1"/>
                </a:solidFill>
              </a:rPr>
              <a:t>June 6-7th, </a:t>
            </a:r>
            <a:r>
              <a:rPr lang="en-US" sz="1200">
                <a:solidFill>
                  <a:schemeClr val="bg1"/>
                </a:solidFill>
              </a:rPr>
              <a:t>2018</a:t>
            </a:r>
            <a:endParaRPr lang="es-ES_tradnl" sz="1200" dirty="0">
              <a:solidFill>
                <a:schemeClr val="bg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843808" y="4884897"/>
            <a:ext cx="3681359" cy="45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52" tIns="43019" rIns="85952" bIns="43019">
            <a:spAutoFit/>
          </a:bodyPr>
          <a:lstStyle/>
          <a:p>
            <a:pPr algn="ctr" defTabSz="859142"/>
            <a:r>
              <a:rPr lang="es-ES" sz="1200">
                <a:solidFill>
                  <a:schemeClr val="bg1"/>
                </a:solidFill>
              </a:rPr>
              <a:t>Phys.Rev. D93 (2016) no.7, </a:t>
            </a:r>
            <a:r>
              <a:rPr lang="es-ES" sz="1200" smtClean="0">
                <a:solidFill>
                  <a:schemeClr val="bg1"/>
                </a:solidFill>
              </a:rPr>
              <a:t>074025</a:t>
            </a:r>
          </a:p>
          <a:p>
            <a:pPr algn="ctr" defTabSz="859142"/>
            <a:r>
              <a:rPr lang="en-US" sz="1200">
                <a:solidFill>
                  <a:schemeClr val="bg1"/>
                </a:solidFill>
              </a:rPr>
              <a:t>Eur.Phys.J. C77 (2017) no.2, 91</a:t>
            </a:r>
          </a:p>
        </p:txBody>
      </p:sp>
    </p:spTree>
    <p:extLst>
      <p:ext uri="{BB962C8B-B14F-4D97-AF65-F5344CB8AC3E}">
        <p14:creationId xmlns:p14="http://schemas.microsoft.com/office/powerpoint/2010/main" val="342360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31447" y="1655530"/>
                <a:ext cx="8081105" cy="12552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Due </a:t>
                </a:r>
                <a:r>
                  <a:rPr lang="en-US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to elastic </a:t>
                </a:r>
                <a:r>
                  <a:rPr lang="en-US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unitarity</a:t>
                </a:r>
                <a:r>
                  <a:rPr lang="en-US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: </a:t>
                </a:r>
                <a:endParaRPr lang="en-US" sz="1600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  <a:p>
                <a:pPr algn="ctr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𝑆</m:t>
                          </m:r>
                        </m:e>
                        <m:sup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𝐼𝐼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2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2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𝐼</m:t>
                              </m:r>
                            </m:sup>
                          </m:sSup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𝑠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47" y="1655530"/>
                <a:ext cx="8081105" cy="1255215"/>
              </a:xfrm>
              <a:prstGeom prst="rect">
                <a:avLst/>
              </a:prstGeom>
              <a:blipFill rotWithShape="0">
                <a:blip r:embed="rId2"/>
                <a:stretch>
                  <a:fillRect l="-603" t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531447" y="3998993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second sheet is then:</a:t>
            </a:r>
            <a:endParaRPr lang="en-US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4004179" y="3771296"/>
                <a:ext cx="3368147" cy="906595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𝒕</m:t>
                          </m:r>
                        </m:e>
                        <m: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𝑰𝑰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(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𝒔</m:t>
                      </m:r>
                      <m:r>
                        <a:rPr lang="en-US" sz="2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)=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𝑰</m:t>
                              </m:r>
                            </m:sup>
                          </m:sSup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𝒔</m:t>
                          </m:r>
                          <m:r>
                            <a:rPr lang="en-US" sz="2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𝝈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𝑰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𝒔</m:t>
                          </m:r>
                          <m:r>
                            <a:rPr lang="en-US" sz="2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179" y="3771296"/>
                <a:ext cx="3368147" cy="9065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54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upo 16"/>
          <p:cNvGrpSpPr/>
          <p:nvPr/>
        </p:nvGrpSpPr>
        <p:grpSpPr>
          <a:xfrm>
            <a:off x="531447" y="3017418"/>
            <a:ext cx="8649065" cy="748923"/>
            <a:chOff x="213111" y="2996952"/>
            <a:chExt cx="6186088" cy="748923"/>
          </a:xfrm>
        </p:grpSpPr>
        <p:sp>
          <p:nvSpPr>
            <p:cNvPr id="7" name="Rectángulo 6"/>
            <p:cNvSpPr/>
            <p:nvPr/>
          </p:nvSpPr>
          <p:spPr>
            <a:xfrm>
              <a:off x="213111" y="3122931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Recalling</a:t>
              </a:r>
              <a:endParaRPr lang="en-US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ángulo 7"/>
                <p:cNvSpPr/>
                <p:nvPr/>
              </p:nvSpPr>
              <p:spPr>
                <a:xfrm>
                  <a:off x="1403648" y="2996952"/>
                  <a:ext cx="4995551" cy="7489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00" smtClean="0">
                      <a:solidFill>
                        <a:schemeClr val="bg1"/>
                      </a:solidFill>
                      <a:sym typeface="Symbol" pitchFamily="18" charset="2"/>
                    </a:rPr>
                    <a:t>S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1+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2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𝑖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𝜎</m:t>
                      </m:r>
                      <m:r>
                        <a:rPr lang="en-US" sz="3200" b="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𝑡</m:t>
                      </m:r>
                      <m:d>
                        <m:dPr>
                          <m:ctrlP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32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𝑠</m:t>
                          </m:r>
                        </m:e>
                      </m:d>
                      <m:r>
                        <a:rPr lang="es-E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,    </m:t>
                      </m:r>
                      <m:r>
                        <a:rPr lang="es-E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s-ES" i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s-ES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s-ES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s-ES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8" name="Rectángulo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3648" y="2996952"/>
                  <a:ext cx="4995551" cy="748923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ángulo 8"/>
          <p:cNvSpPr/>
          <p:nvPr/>
        </p:nvSpPr>
        <p:spPr>
          <a:xfrm>
            <a:off x="231242" y="1108448"/>
            <a:ext cx="7920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n-US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elastic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region second 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Riemann sheet is easy to </a:t>
            </a: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obtain.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2642529" y="4626892"/>
            <a:ext cx="6386983" cy="1351796"/>
            <a:chOff x="3776274" y="3438098"/>
            <a:chExt cx="6386983" cy="1351796"/>
          </a:xfrm>
        </p:grpSpPr>
        <p:sp>
          <p:nvSpPr>
            <p:cNvPr id="15" name="Rectángulo 14"/>
            <p:cNvSpPr/>
            <p:nvPr/>
          </p:nvSpPr>
          <p:spPr>
            <a:xfrm>
              <a:off x="3776274" y="3774231"/>
              <a:ext cx="6386983" cy="1015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Looking for resonance poles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i</a:t>
              </a:r>
              <a:r>
                <a:rPr lang="en-US" sz="200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s </a:t>
              </a:r>
              <a:r>
                <a:rPr lang="en-US" sz="2000" dirty="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nothing but looking for a zero in </a:t>
              </a:r>
              <a:r>
                <a:rPr lang="en-US" sz="200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that denominator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2000" smtClean="0">
                  <a:solidFill>
                    <a:srgbClr val="FF0000"/>
                  </a:solidFill>
                  <a:latin typeface="Arial" charset="0"/>
                  <a:sym typeface="Symbol" pitchFamily="18" charset="2"/>
                </a:rPr>
                <a:t>on the first Riemann sheet accesible with the pw DR</a:t>
              </a:r>
              <a:endParaRPr lang="en-US" sz="2000" dirty="0" smtClean="0">
                <a:solidFill>
                  <a:srgbClr val="FF0000"/>
                </a:solidFill>
                <a:latin typeface="Arial" charset="0"/>
                <a:sym typeface="Symbol" pitchFamily="18" charset="2"/>
              </a:endParaRPr>
            </a:p>
          </p:txBody>
        </p:sp>
        <p:cxnSp>
          <p:nvCxnSpPr>
            <p:cNvPr id="14" name="Conector recto de flecha 13"/>
            <p:cNvCxnSpPr/>
            <p:nvPr/>
          </p:nvCxnSpPr>
          <p:spPr bwMode="auto">
            <a:xfrm flipV="1">
              <a:off x="6821998" y="3438098"/>
              <a:ext cx="8421" cy="450624"/>
            </a:xfrm>
            <a:prstGeom prst="straightConnector1">
              <a:avLst/>
            </a:prstGeom>
            <a:noFill/>
            <a:ln w="698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33864" y="-50027"/>
            <a:ext cx="473031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 Wave 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 Relations: General  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0" y="260648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31242" y="544700"/>
            <a:ext cx="8681516" cy="39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51" tIns="49777" rIns="99551" bIns="49777">
            <a:spAutoFit/>
          </a:bodyPr>
          <a:lstStyle/>
          <a:p>
            <a:pPr marL="342900" indent="-342900" defTabSz="859671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9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Analytic </a:t>
            </a:r>
            <a:r>
              <a:rPr lang="en-US" sz="1900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structure complicated if unequal masses (Circular </a:t>
            </a:r>
            <a:r>
              <a:rPr lang="en-US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cuts</a:t>
            </a:r>
            <a:r>
              <a:rPr lang="en-US" sz="19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</a:t>
            </a:r>
            <a:endParaRPr lang="en-US" sz="1900" b="1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781451" y="6396335"/>
            <a:ext cx="4391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 problem is the left (and circular) cut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61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323850" y="404664"/>
            <a:ext cx="8681516" cy="14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881" b="1" u="sng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Unitarized ChPT</a:t>
            </a:r>
            <a:r>
              <a:rPr lang="es-ES_tradnl" sz="1881" u="sng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026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                                           90’s Truong, Dobado, Herrero, JRP, Oset, Oller, Ruiz Arriola, Nieves, Meissner,…</a:t>
            </a:r>
            <a:endParaRPr lang="es-ES_tradnl" sz="1881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Uses </a:t>
            </a:r>
            <a:r>
              <a:rPr lang="es-ES_tradnl" sz="1539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Chiral Perturbation Theory amplitudes inside dispersion relation</a:t>
            </a: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Relatively simple, although different levels of rigour.  Generates all scalars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539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LEFT CUT APPROXIMATED, not so good for precision:</a:t>
            </a:r>
            <a:endParaRPr lang="es-ES_tradnl" sz="1197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28679" name="Picture 13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1" y="515419"/>
            <a:ext cx="188913" cy="17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888493" y="1547752"/>
                <a:ext cx="2625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(753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±52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</a:rPr>
                  <a:t>)-i(235</a:t>
                </a:r>
                <a:r>
                  <a:rPr lang="es-ES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s-E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smtClean="0">
                    <a:solidFill>
                      <a:schemeClr val="bg1"/>
                    </a:solidFill>
                  </a:rPr>
                  <a:t>)MeV</a:t>
                </a:r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493" y="1547752"/>
                <a:ext cx="262571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4176" t="-28889" r="-4872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ángulo 1"/>
          <p:cNvSpPr/>
          <p:nvPr/>
        </p:nvSpPr>
        <p:spPr>
          <a:xfrm>
            <a:off x="296864" y="2122932"/>
            <a:ext cx="7430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good for connecting with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QCD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Strong hints of non-ordinary nature:</a:t>
            </a:r>
            <a:endParaRPr lang="es-ES_tradnl" sz="14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413688" y="2556354"/>
            <a:ext cx="3765450" cy="3108614"/>
            <a:chOff x="690854" y="3056690"/>
            <a:chExt cx="3765450" cy="3108614"/>
          </a:xfrm>
        </p:grpSpPr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690854" y="3662128"/>
              <a:ext cx="3765450" cy="2503176"/>
              <a:chOff x="3041" y="433"/>
              <a:chExt cx="2586" cy="1586"/>
            </a:xfrm>
          </p:grpSpPr>
          <p:pic>
            <p:nvPicPr>
              <p:cNvPr id="26" name="Picture 2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061" y="433"/>
                <a:ext cx="2566" cy="15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 rot="16200000">
                <a:off x="2759" y="935"/>
                <a:ext cx="795" cy="2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 b="1"/>
                  <a:t>  - i </a:t>
                </a:r>
                <a:r>
                  <a:rPr lang="es-ES_tradnl" b="1">
                    <a:sym typeface="Symbol" pitchFamily="18" charset="2"/>
                  </a:rPr>
                  <a:t>/2    </a:t>
                </a:r>
              </a:p>
            </p:txBody>
          </p:sp>
        </p:grp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169244" y="3056690"/>
              <a:ext cx="287931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s-ES_tradnl" smtClean="0">
                  <a:solidFill>
                    <a:schemeClr val="bg1"/>
                  </a:solidFill>
                </a:rPr>
                <a:t>Nc behavior</a:t>
              </a:r>
            </a:p>
            <a:p>
              <a:pPr algn="ctr" eaLnBrk="0" hangingPunct="0"/>
              <a:r>
                <a:rPr lang="es-ES_tradnl" smtClean="0">
                  <a:solidFill>
                    <a:schemeClr val="bg1"/>
                  </a:solidFill>
                </a:rPr>
                <a:t> </a:t>
              </a:r>
              <a:r>
                <a:rPr lang="es-ES_tradnl" sz="1050">
                  <a:solidFill>
                    <a:srgbClr val="00FFFF"/>
                  </a:solidFill>
                </a:rPr>
                <a:t>JRP, PRL. 92:102001,2004</a:t>
              </a:r>
              <a:endParaRPr lang="en-GB" sz="1050">
                <a:solidFill>
                  <a:srgbClr val="00FFFF"/>
                </a:solidFill>
              </a:endParaRPr>
            </a:p>
            <a:p>
              <a:pPr algn="ctr" eaLnBrk="0" hangingPunct="0"/>
              <a:endParaRPr lang="es-ES_tradn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107951" y="3155870"/>
            <a:ext cx="5022923" cy="2980187"/>
            <a:chOff x="4556313" y="3641215"/>
            <a:chExt cx="5022923" cy="298018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15069" y="3641215"/>
              <a:ext cx="4322421" cy="2503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5875803" y="6043544"/>
              <a:ext cx="430247" cy="38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>
              <a:spAutoFit/>
            </a:bodyPr>
            <a:lstStyle/>
            <a:p>
              <a:pPr eaLnBrk="0" hangingPunct="0"/>
              <a:r>
                <a:rPr lang="es-ES_tradnl" sz="1800" dirty="0" err="1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s-ES_tradnl" sz="1800" baseline="-25000" dirty="0" err="1">
                  <a:solidFill>
                    <a:schemeClr val="tx1"/>
                  </a:solidFill>
                  <a:sym typeface="Symbol" pitchFamily="18" charset="2"/>
                </a:rPr>
                <a:t>c</a:t>
              </a:r>
              <a:endParaRPr lang="es-ES_tradnl" sz="1800" baseline="-25000" dirty="0">
                <a:solidFill>
                  <a:schemeClr val="tx1"/>
                </a:solidFill>
                <a:sym typeface="Symbol" pitchFamily="18" charset="2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7836003" y="4336955"/>
              <a:ext cx="1035178" cy="41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 anchor="ctr">
              <a:spAutoFit/>
            </a:bodyPr>
            <a:lstStyle/>
            <a:p>
              <a:pPr eaLnBrk="0" hangingPunct="0"/>
              <a:r>
                <a:rPr lang="es-ES_tradnl" sz="2000" dirty="0">
                  <a:solidFill>
                    <a:schemeClr val="tx1"/>
                  </a:solidFill>
                  <a:sym typeface="Symbol" pitchFamily="18" charset="2"/>
                </a:rPr>
                <a:t>M</a:t>
              </a:r>
              <a:r>
                <a:rPr lang="es-ES_tradnl" sz="2000" baseline="-25000" dirty="0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s-ES_tradnl" sz="2000" dirty="0">
                  <a:solidFill>
                    <a:schemeClr val="tx1"/>
                  </a:solidFill>
                  <a:sym typeface="Symbol" pitchFamily="18" charset="2"/>
                </a:rPr>
                <a:t>/M</a:t>
              </a:r>
              <a:r>
                <a:rPr lang="es-ES_tradnl" sz="2000" baseline="-25000" dirty="0">
                  <a:solidFill>
                    <a:schemeClr val="tx1"/>
                  </a:solidFill>
                  <a:sym typeface="Symbol" pitchFamily="18" charset="2"/>
                </a:rPr>
                <a:t>3</a:t>
              </a:r>
              <a:endParaRPr lang="es-ES_tradnl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7976759" y="5070623"/>
              <a:ext cx="900448" cy="413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4306" tIns="52153" rIns="104306" bIns="52153" anchor="ctr">
              <a:spAutoFit/>
            </a:bodyPr>
            <a:lstStyle/>
            <a:p>
              <a:pPr eaLnBrk="0" hangingPunct="0"/>
              <a:r>
                <a:rPr lang="es-ES_tradnl" sz="2000" dirty="0">
                  <a:solidFill>
                    <a:schemeClr val="tx1"/>
                  </a:solidFill>
                  <a:sym typeface="Symbol" pitchFamily="18" charset="2"/>
                </a:rPr>
                <a:t></a:t>
              </a:r>
              <a:r>
                <a:rPr lang="es-ES_tradnl" sz="2000" baseline="-25000" dirty="0">
                  <a:solidFill>
                    <a:schemeClr val="tx1"/>
                  </a:solidFill>
                  <a:sym typeface="Symbol" pitchFamily="18" charset="2"/>
                </a:rPr>
                <a:t>N</a:t>
              </a:r>
              <a:r>
                <a:rPr lang="es-ES_tradnl" sz="2000" dirty="0">
                  <a:solidFill>
                    <a:schemeClr val="tx1"/>
                  </a:solidFill>
                  <a:sym typeface="Symbol" pitchFamily="18" charset="2"/>
                </a:rPr>
                <a:t>/</a:t>
              </a:r>
              <a:r>
                <a:rPr lang="es-ES_tradnl" sz="2000" baseline="-25000" dirty="0">
                  <a:solidFill>
                    <a:schemeClr val="tx1"/>
                  </a:solidFill>
                  <a:sym typeface="Symbol" pitchFamily="18" charset="2"/>
                </a:rPr>
                <a:t>3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4556313" y="4990186"/>
              <a:ext cx="5022923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	At </a:t>
              </a:r>
              <a:r>
                <a:rPr lang="es-ES_tradnl" sz="1400" dirty="0" err="1" smtClean="0">
                  <a:solidFill>
                    <a:srgbClr val="FF0000"/>
                  </a:solidFill>
                </a:rPr>
                <a:t>odds</a:t>
              </a:r>
              <a:endParaRPr lang="es-ES_tradnl" sz="1400" dirty="0" smtClean="0">
                <a:solidFill>
                  <a:srgbClr val="FF0000"/>
                </a:solidFill>
              </a:endParaRPr>
            </a:p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	with q-qbar</a:t>
              </a:r>
            </a:p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	Nc behavior</a:t>
              </a:r>
            </a:p>
            <a:p>
              <a:pPr eaLnBrk="0" hangingPunct="0"/>
              <a:endParaRPr lang="es-ES_tradnl" sz="1400" smtClean="0">
                <a:solidFill>
                  <a:srgbClr val="FF0000"/>
                </a:solidFill>
              </a:endParaRPr>
            </a:p>
            <a:p>
              <a:pPr eaLnBrk="0" hangingPunct="0"/>
              <a:endParaRPr lang="es-ES_tradnl" sz="1400">
                <a:solidFill>
                  <a:srgbClr val="FF0000"/>
                </a:solidFill>
              </a:endParaRPr>
            </a:p>
            <a:p>
              <a:pPr eaLnBrk="0" hangingPunct="0"/>
              <a:endParaRPr lang="es-ES_tradnl" sz="1400" smtClean="0">
                <a:solidFill>
                  <a:srgbClr val="FF0000"/>
                </a:solidFill>
              </a:endParaRPr>
            </a:p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     </a:t>
              </a:r>
              <a:r>
                <a:rPr lang="es-ES_tradnl" sz="1600">
                  <a:solidFill>
                    <a:schemeClr val="bg1"/>
                  </a:solidFill>
                </a:rPr>
                <a:t>C</a:t>
              </a:r>
              <a:r>
                <a:rPr lang="es-ES_tradnl" sz="1600" smtClean="0">
                  <a:solidFill>
                    <a:schemeClr val="bg1"/>
                  </a:solidFill>
                </a:rPr>
                <a:t>orrect behavior obtained for vectors</a:t>
              </a:r>
              <a:endParaRPr lang="es-ES_tradnl" sz="140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4915352" y="2564904"/>
            <a:ext cx="4572000" cy="4210441"/>
            <a:chOff x="4915352" y="2564904"/>
            <a:chExt cx="4572000" cy="4210441"/>
          </a:xfrm>
        </p:grpSpPr>
        <p:pic>
          <p:nvPicPr>
            <p:cNvPr id="29" name="Picture 7" descr="sigmakappacolormasa"/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53245" r="-43"/>
            <a:stretch/>
          </p:blipFill>
          <p:spPr bwMode="auto">
            <a:xfrm>
              <a:off x="5024656" y="3137160"/>
              <a:ext cx="3867824" cy="2421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5634894" y="2564904"/>
              <a:ext cx="287931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s-ES_tradnl" smtClean="0">
                  <a:solidFill>
                    <a:schemeClr val="bg1"/>
                  </a:solidFill>
                </a:rPr>
                <a:t>m</a:t>
              </a:r>
              <a:r>
                <a:rPr lang="es-ES_tradnl" baseline="-25000" smtClean="0">
                  <a:solidFill>
                    <a:schemeClr val="bg1"/>
                  </a:solidFill>
                </a:rPr>
                <a:t>q</a:t>
              </a:r>
              <a:r>
                <a:rPr lang="es-ES_tradnl" smtClean="0">
                  <a:solidFill>
                    <a:schemeClr val="bg1"/>
                  </a:solidFill>
                </a:rPr>
                <a:t> dependence</a:t>
              </a:r>
            </a:p>
            <a:p>
              <a:pPr algn="ctr" eaLnBrk="0" hangingPunct="0"/>
              <a:r>
                <a:rPr lang="es-ES_tradnl" smtClean="0">
                  <a:solidFill>
                    <a:schemeClr val="bg1"/>
                  </a:solidFill>
                </a:rPr>
                <a:t> </a:t>
              </a:r>
              <a:r>
                <a:rPr lang="es-ES_tradnl" sz="1050" smtClean="0">
                  <a:solidFill>
                    <a:srgbClr val="00FFFF"/>
                  </a:solidFill>
                </a:rPr>
                <a:t>Nebreda, JRP</a:t>
              </a:r>
              <a:r>
                <a:rPr lang="es-ES_tradnl" sz="1050">
                  <a:solidFill>
                    <a:srgbClr val="00FFFF"/>
                  </a:solidFill>
                </a:rPr>
                <a:t>, PRD81 (2010) 054035</a:t>
              </a:r>
              <a:endParaRPr lang="en-GB" sz="1050">
                <a:solidFill>
                  <a:srgbClr val="00FFFF"/>
                </a:solidFill>
              </a:endParaRPr>
            </a:p>
            <a:p>
              <a:pPr algn="ctr" eaLnBrk="0" hangingPunct="0"/>
              <a:endParaRPr lang="es-ES_tradnl" dirty="0">
                <a:solidFill>
                  <a:schemeClr val="bg1"/>
                </a:solidFill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7595918" y="3668794"/>
              <a:ext cx="924346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s-ES_tradnl" sz="1400" smtClean="0">
                  <a:solidFill>
                    <a:srgbClr val="FF0000"/>
                  </a:solidFill>
                </a:rPr>
                <a:t>becomes virtual state</a:t>
              </a:r>
              <a:endParaRPr lang="es-ES_tradnl" sz="1400" smtClean="0">
                <a:solidFill>
                  <a:srgbClr val="00FFFF"/>
                </a:solidFill>
              </a:endParaRPr>
            </a:p>
          </p:txBody>
        </p:sp>
        <p:sp>
          <p:nvSpPr>
            <p:cNvPr id="6" name="Rectángulo 5"/>
            <p:cNvSpPr/>
            <p:nvPr/>
          </p:nvSpPr>
          <p:spPr>
            <a:xfrm>
              <a:off x="4915352" y="5759682"/>
              <a:ext cx="4572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s-ES_tradnl" sz="1600">
                  <a:solidFill>
                    <a:schemeClr val="bg1"/>
                  </a:solidFill>
                </a:rPr>
                <a:t> </a:t>
              </a:r>
              <a:r>
                <a:rPr lang="es-ES_tradnl" smtClean="0">
                  <a:solidFill>
                    <a:schemeClr val="bg1"/>
                  </a:solidFill>
                </a:rPr>
                <a:t>Virtual state recently found on lattice</a:t>
              </a:r>
            </a:p>
            <a:p>
              <a:r>
                <a:rPr lang="es-ES_tradnl" sz="1200">
                  <a:solidFill>
                    <a:schemeClr val="bg1"/>
                  </a:solidFill>
                </a:rPr>
                <a:t>Dudek,Edwards, Thomas, Wilson, </a:t>
              </a:r>
              <a:r>
                <a:rPr lang="es-ES_tradnl" sz="1200" smtClean="0">
                  <a:solidFill>
                    <a:schemeClr val="bg1"/>
                  </a:solidFill>
                </a:rPr>
                <a:t>PRL. </a:t>
              </a:r>
              <a:r>
                <a:rPr lang="es-ES_tradnl" sz="1200">
                  <a:solidFill>
                    <a:schemeClr val="bg1"/>
                  </a:solidFill>
                </a:rPr>
                <a:t>113 (2014) 18, 182001</a:t>
              </a:r>
            </a:p>
            <a:p>
              <a:endParaRPr lang="es-ES_tradnl" sz="1200" smtClean="0">
                <a:solidFill>
                  <a:schemeClr val="bg1"/>
                </a:solidFill>
              </a:endParaRPr>
            </a:p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ángulo 31"/>
          <p:cNvSpPr/>
          <p:nvPr/>
        </p:nvSpPr>
        <p:spPr>
          <a:xfrm>
            <a:off x="1642564" y="6406013"/>
            <a:ext cx="4980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Both suggest important “molecular” component</a:t>
            </a:r>
            <a:endParaRPr lang="es-ES_tradnl" sz="1400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133864" y="-50027"/>
            <a:ext cx="553822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 Wave 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 Relations:  Unitarized ChPT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38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0" y="33265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34938" y="548680"/>
            <a:ext cx="9693645" cy="2033354"/>
            <a:chOff x="157803" y="2988543"/>
            <a:chExt cx="10373473" cy="2377894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78725" y="2988543"/>
              <a:ext cx="10152551" cy="2377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127" tIns="42565" rIns="85127" bIns="42565">
              <a:spAutoFit/>
            </a:bodyPr>
            <a:lstStyle/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881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Roy-</a:t>
              </a:r>
              <a:r>
                <a:rPr lang="es-ES_tradnl" sz="1881" b="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like</a:t>
              </a:r>
              <a:r>
                <a:rPr lang="es-ES_tradnl" sz="1881" b="1" u="sng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b="1" u="sng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equations</a:t>
              </a:r>
              <a:r>
                <a:rPr lang="es-ES_tradnl" sz="188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 </a:t>
              </a:r>
              <a:r>
                <a:rPr lang="es-ES_tradnl" sz="1026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70’s 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Roy,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Basdevant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Pennington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Petersen</a:t>
              </a:r>
              <a:r>
                <a:rPr lang="es-ES_tradnl" sz="1026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…</a:t>
              </a:r>
              <a:endParaRPr lang="es-ES_tradnl" sz="1881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026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00’s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Ananthanarayan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Caprini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Colangelo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Gasser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Leutwyler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Moussallam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Decotes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Genon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Lesniak</a:t>
              </a:r>
              <a:r>
                <a:rPr lang="es-ES_tradnl" sz="1026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Kaminski</a:t>
              </a:r>
              <a:r>
                <a:rPr lang="es-ES_tradnl" sz="1026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, </a:t>
              </a:r>
              <a:r>
                <a:rPr lang="es-ES_tradnl" sz="1026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JRP, Ruiz de Elvira, Yndurain…</a:t>
              </a:r>
              <a:endParaRPr lang="es-ES_tradnl" sz="1539" smtClean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b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LEFT CUT WITH PRECISION</a:t>
              </a:r>
              <a:r>
                <a:rPr lang="es-ES_tradnl" sz="1539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. </a:t>
              </a: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b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PRICE: Infinite set of coupled integral equations. VALIDITY LIMITED at ~1.1 GeV</a:t>
              </a: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Use 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data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all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waves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+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high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energy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. </a:t>
              </a:r>
              <a:r>
                <a:rPr lang="es-ES_tradnl" sz="1539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Optional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: ChPT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predictions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subtraction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constants</a:t>
              </a:r>
              <a:endPara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most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precise and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model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independent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pole </a:t>
              </a: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determinations</a:t>
              </a:r>
              <a:endPara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15" name="Picture 12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803" y="3098811"/>
              <a:ext cx="220922" cy="208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670727" y="2882184"/>
            <a:ext cx="5802545" cy="87547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2052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(500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2052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and </a:t>
            </a:r>
            <a:r>
              <a:rPr lang="es-ES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" sz="2052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*(800</a:t>
            </a:r>
            <a:r>
              <a:rPr lang="es-ES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existence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mass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and </a:t>
            </a: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width</a:t>
            </a:r>
          </a:p>
          <a:p>
            <a:pPr algn="ctr"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2052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firmly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established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52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precision</a:t>
            </a:r>
            <a:r>
              <a:rPr lang="es-ES_tradnl" sz="2052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endParaRPr lang="es-ES_tradnl" sz="1368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99714" y="3983009"/>
            <a:ext cx="4744571" cy="572143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(658±13)-i(278.5±12) MeV</a:t>
            </a:r>
            <a:endParaRPr lang="es-ES_tradnl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Descotes-Genon, B. Moussallam </a:t>
            </a:r>
            <a:endParaRPr lang="en-GB" sz="12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33864" y="-50027"/>
            <a:ext cx="5948593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Partial Wave 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 Relations:  Partial Wave DR -3  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11960" y="4653136"/>
            <a:ext cx="483978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Listed @PDG, but not enough for PDG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have been asked for an independent</a:t>
            </a:r>
          </a:p>
          <a:p>
            <a:pPr defTabSz="851657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ispersive analysisto trigger the PDG revision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6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94332" y="44628"/>
            <a:ext cx="1661660" cy="36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63" tIns="43119" rIns="86163" bIns="43119">
            <a:spAutoFit/>
          </a:bodyPr>
          <a:lstStyle/>
          <a:p>
            <a:pPr defTabSz="861268" fontAlgn="base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Two</a:t>
            </a:r>
            <a:r>
              <a:rPr lang="es-ES_tradnl" dirty="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strategies</a:t>
            </a:r>
            <a:endParaRPr lang="en-GB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0" y="42470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79124" tIns="39563" rIns="79124" bIns="39563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2"/>
              <p:cNvSpPr>
                <a:spLocks noChangeArrowheads="1"/>
              </p:cNvSpPr>
              <p:nvPr/>
            </p:nvSpPr>
            <p:spPr bwMode="auto">
              <a:xfrm>
                <a:off x="405523" y="548680"/>
                <a:ext cx="8505827" cy="29848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6315" tIns="43190" rIns="86315" bIns="43190">
                <a:spAutoFit/>
              </a:bodyPr>
              <a:lstStyle/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000" u="sng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SOLVE equations</a:t>
                </a:r>
                <a:r>
                  <a:rPr lang="en-US" sz="2000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Ananthanarayan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Colangelo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Gasser, 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Leutwyler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Caprini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000" kern="0" dirty="0" err="1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Moussallam</a:t>
                </a:r>
                <a:r>
                  <a:rPr lang="en-US" sz="1000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Stern…)</a:t>
                </a:r>
                <a:endParaRPr lang="en-US" sz="1000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 </a:t>
                </a:r>
                <a:r>
                  <a:rPr lang="en-US" kern="0" dirty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P </a:t>
                </a: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wave solution </a:t>
                </a:r>
                <a:r>
                  <a:rPr lang="en-US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Roy-like equations </a:t>
                </a: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unique at low </a:t>
                </a:r>
                <a:r>
                  <a:rPr lang="en-US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energy if </a:t>
                </a: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high-energy, higher waves and scattering lengths known. </a:t>
                </a:r>
                <a:r>
                  <a:rPr lang="en-US" sz="1200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(in isospin limit)</a:t>
                </a: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scattering DATA used at low energies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kern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s-ES" b="0" i="1" kern="0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𝑠</m:t>
                        </m:r>
                      </m:e>
                    </m:rad>
                    <m:r>
                      <a:rPr lang="es-ES" b="0" i="1" kern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≤1 </m:t>
                    </m:r>
                    <m:r>
                      <a:rPr lang="es-ES" b="0" i="1" kern="0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𝐺𝑒𝑉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Good if interested in low energy scattering and do not trust data.</a:t>
                </a: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Uses ChPT/other </a:t>
                </a:r>
                <a:r>
                  <a:rPr lang="en-US" kern="0" dirty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for </a:t>
                </a:r>
                <a:r>
                  <a:rPr lang="en-US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threshold parameter</a:t>
                </a: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400" ker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  <a:p>
                <a:pPr defTabSz="861268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s-ES" sz="1400" kern="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Already followed by Paris group (B. Moussallam et al.) . Most reliable determination so far.</a:t>
                </a:r>
                <a:endPara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5523" y="548680"/>
                <a:ext cx="8505827" cy="2984876"/>
              </a:xfrm>
              <a:prstGeom prst="rect">
                <a:avLst/>
              </a:prstGeom>
              <a:blipFill rotWithShape="0">
                <a:blip r:embed="rId2"/>
                <a:stretch>
                  <a:fillRect l="-860" t="-1020" b="-122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22 Grupo"/>
          <p:cNvGrpSpPr/>
          <p:nvPr/>
        </p:nvGrpSpPr>
        <p:grpSpPr>
          <a:xfrm>
            <a:off x="232650" y="4077072"/>
            <a:ext cx="8678700" cy="2426325"/>
            <a:chOff x="266992" y="1837921"/>
            <a:chExt cx="8522431" cy="2426325"/>
          </a:xfrm>
        </p:grpSpPr>
        <p:sp>
          <p:nvSpPr>
            <p:cNvPr id="10" name="Rectangle 2"/>
            <p:cNvSpPr>
              <a:spLocks noChangeArrowheads="1"/>
            </p:cNvSpPr>
            <p:nvPr/>
          </p:nvSpPr>
          <p:spPr bwMode="auto">
            <a:xfrm>
              <a:off x="449360" y="1837921"/>
              <a:ext cx="8340063" cy="242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6315" tIns="43190" rIns="86315" bIns="43190">
              <a:spAutoFit/>
            </a:bodyPr>
            <a:lstStyle/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u="sng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Impose Dispersion Relations on fits to data</a:t>
              </a:r>
              <a:r>
                <a:rPr lang="en-US" sz="2000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r>
                <a:rPr lang="en-US" sz="2000" kern="0" dirty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1000" kern="0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García</a:t>
              </a:r>
              <a:r>
                <a:rPr lang="en-US" sz="1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-Martín, </a:t>
              </a:r>
              <a:r>
                <a:rPr lang="en-US" sz="1000" kern="0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Kaminski,JRP</a:t>
              </a:r>
              <a:r>
                <a:rPr lang="en-US" sz="1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Ruiz de Elvira, </a:t>
              </a:r>
              <a:r>
                <a:rPr lang="en-US" sz="1000" kern="0" dirty="0" err="1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Ynduráin</a:t>
              </a:r>
              <a:r>
                <a:rPr lang="en-US" sz="1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Use </a:t>
              </a:r>
              <a:r>
                <a:rPr lang="en-US" sz="2000" u="sng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any</a:t>
              </a:r>
              <a:r>
                <a:rPr lang="en-US" sz="2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 functional form and fit to DATA imposing DR within uncertainties.</a:t>
              </a: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Also needs input on other waves and high energy.</a:t>
              </a: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000" kern="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kern="0" dirty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(But you can use physical inspiration for clever choices of </a:t>
              </a:r>
              <a:r>
                <a:rPr lang="en-US" sz="1400" kern="0" smtClean="0">
                  <a:solidFill>
                    <a:srgbClr val="00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parameterizations)</a:t>
              </a:r>
            </a:p>
            <a:p>
              <a:pPr defTabSz="861268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" sz="1400" b="1" kern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THIS IS OUR APPROACH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pic>
          <p:nvPicPr>
            <p:cNvPr id="18" name="Picture 9" descr="ballorange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992" y="1935893"/>
              <a:ext cx="190048" cy="190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9" descr="balloran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990" y="646652"/>
            <a:ext cx="193533" cy="19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1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38" tIns="39570" rIns="79138" bIns="39570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323528" y="717077"/>
            <a:ext cx="8136904" cy="12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So,  we need to get rid of ONE VARIABLE  to write CAUCHY THEOREM in terms of the other one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endParaRPr lang="es-ES_tradnl" sz="19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TWO MAIN APPROACHES</a:t>
            </a:r>
            <a:endParaRPr lang="es-ES_tradnl" sz="19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99592" y="2335619"/>
            <a:ext cx="6251024" cy="8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>
                <a:solidFill>
                  <a:schemeClr val="bg1"/>
                </a:solidFill>
                <a:latin typeface="Arial" charset="0"/>
                <a:sym typeface="Symbol" pitchFamily="18" charset="2"/>
              </a:rPr>
              <a:t>1</a:t>
            </a:r>
            <a:r>
              <a:rPr lang="es-ES_tradnl" sz="2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 Integrate one variable and keep the other </a:t>
            </a:r>
          </a:p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(partial wave dispersion relations)</a:t>
            </a:r>
            <a:endParaRPr lang="es-ES_tradnl" sz="24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99592" y="3645024"/>
            <a:ext cx="5614631" cy="8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2) Fix one variable in terms of the other </a:t>
            </a:r>
          </a:p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(fixed-t, hyperbolic relations…)</a:t>
            </a:r>
            <a:endParaRPr lang="es-ES_tradnl" sz="24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00456" y="-8913"/>
            <a:ext cx="5649897" cy="3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Partial—wave vs. fixed-variable Dispersion 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Relations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908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25761"/>
            <a:ext cx="3661686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Fixed-t </a:t>
            </a:r>
            <a:r>
              <a:rPr lang="en-U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 </a:t>
            </a:r>
            <a:r>
              <a:rPr lang="en-US" dirty="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Relations (DR)</a:t>
            </a:r>
            <a:endParaRPr lang="en-US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5647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73073" y="620690"/>
            <a:ext cx="8725086" cy="119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088" tIns="43083" rIns="86088" bIns="43083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Simple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analytic structure in s-plane, simple derivation and use 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Left cut: With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crossing can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be rewritten in terms of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physical region</a:t>
            </a:r>
            <a:endParaRPr lang="en-US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	</a:t>
            </a:r>
            <a:endParaRPr lang="en-US" b="1" dirty="0" smtClean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3073" y="3573016"/>
            <a:ext cx="8087359" cy="29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One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equation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per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High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Energy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part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known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since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~ Total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cross</a:t>
            </a:r>
            <a:r>
              <a:rPr lang="es-ES_tradnl" sz="19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900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section</a:t>
            </a:r>
            <a:endParaRPr lang="es-ES_tradnl" sz="19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90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Calculated </a:t>
            </a:r>
            <a:r>
              <a:rPr lang="es-ES_tradnl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up </a:t>
            </a:r>
            <a:r>
              <a:rPr lang="es-ES_tradnl" sz="19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1.7 GeV for </a:t>
            </a:r>
            <a:r>
              <a:rPr lang="el-GR" sz="19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900" b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_tradnl" sz="14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(and </a:t>
            </a:r>
            <a:r>
              <a:rPr lang="es-ES_tradnl" sz="14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1400 </a:t>
            </a:r>
            <a:r>
              <a:rPr lang="es-ES_tradnl" sz="14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sz="14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4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l-GR" sz="14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ππ</a:t>
            </a:r>
            <a:r>
              <a:rPr lang="es-ES" sz="14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FFFF00"/>
                </a:solidFill>
              </a:rPr>
              <a:t>JRP, A .Rodas, Phys.Rev. D93 (2016) no.7, 074025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40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9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Not directly usable for </a:t>
            </a:r>
            <a:r>
              <a:rPr 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unphysical </a:t>
            </a:r>
            <a:r>
              <a:rPr lang="en-US" sz="2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sheets but very useful to constraint physical amplitudes up to relatively high energies</a:t>
            </a:r>
            <a:endParaRPr 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73073" y="2144772"/>
            <a:ext cx="8677250" cy="56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Most popular: t</a:t>
            </a:r>
            <a:r>
              <a:rPr lang="en-US" sz="2000" baseline="-25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n-US" sz="2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=0, </a:t>
            </a:r>
            <a:r>
              <a:rPr lang="en-US" sz="2000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FORWARD DISPERSION </a:t>
            </a:r>
            <a:r>
              <a:rPr lang="en-US" sz="20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RELATIONS </a:t>
            </a: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900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FDRs</a:t>
            </a:r>
            <a:r>
              <a:rPr lang="es-ES_tradnl" sz="1900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).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Kaminski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Pelaez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Yndurain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, </a:t>
            </a:r>
            <a:r>
              <a:rPr lang="es-ES_tradnl" sz="1100" dirty="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Garcia</a:t>
            </a:r>
            <a:r>
              <a:rPr lang="es-ES_tradnl" sz="1100" dirty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Martin, Ruiz de Elvira, </a:t>
            </a:r>
            <a:r>
              <a:rPr lang="es-ES_tradnl" sz="11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Rodas </a:t>
            </a:r>
            <a:r>
              <a:rPr lang="es-ES_tradnl" sz="110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)</a:t>
            </a:r>
            <a:endParaRPr lang="en-US" sz="20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529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57971" y="548680"/>
            <a:ext cx="8443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Since interested in the resonance region, we use minimal number of subtractions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14014" y="1222003"/>
            <a:ext cx="3781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Defining the s↔u symmetric 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anti-symmetric amplitudes</a:t>
            </a:r>
          </a:p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at t=0 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18754"/>
            <a:ext cx="4104456" cy="154013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6423" y="2790310"/>
            <a:ext cx="5643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need one subtraction for the symmetric amplitude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r="-2828"/>
          <a:stretch/>
        </p:blipFill>
        <p:spPr>
          <a:xfrm>
            <a:off x="200187" y="3211512"/>
            <a:ext cx="8856056" cy="1009576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0660" y="4398390"/>
            <a:ext cx="3377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142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And none for the </a:t>
            </a:r>
            <a:r>
              <a:rPr lang="es-ES">
                <a:solidFill>
                  <a:schemeClr val="bg1"/>
                </a:solidFill>
                <a:latin typeface="Arial" charset="0"/>
                <a:sym typeface="Symbol" pitchFamily="18" charset="2"/>
              </a:rPr>
              <a:t>antisymmetric</a:t>
            </a:r>
            <a:endParaRPr lang="en-US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8" y="4945024"/>
            <a:ext cx="5955990" cy="884553"/>
          </a:xfrm>
          <a:prstGeom prst="rect">
            <a:avLst/>
          </a:prstGeom>
        </p:spPr>
      </p:pic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  <a:effectLst/>
        </p:spPr>
        <p:txBody>
          <a:bodyPr lIns="90272" tIns="45136" rIns="90272" bIns="45136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0108" y="-685"/>
            <a:ext cx="3987836" cy="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272" tIns="45136" rIns="90272" bIns="45136" anchor="ctr">
            <a:spAutoFit/>
          </a:bodyPr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Forward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relations for </a:t>
            </a:r>
            <a:r>
              <a:rPr lang="es-ES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l-GR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π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</a:t>
            </a:r>
            <a:endParaRPr lang="es-ES_tradnl" dirty="0">
              <a:solidFill>
                <a:srgbClr val="66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6778632" y="6184880"/>
                <a:ext cx="2277611" cy="3420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86142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6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Σ</m:t>
                        </m:r>
                      </m:e>
                      <m:sub>
                        <m:r>
                          <a:rPr lang="es-ES" sz="160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sub>
                    </m:sSub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Sup>
                      <m:sSubSupPr>
                        <m:ctrlP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sub>
                      <m:sup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es-ES" sz="1600" b="0" i="1" smtClean="0">
                        <a:solidFill>
                          <a:srgbClr val="00FFFF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+</m:t>
                    </m:r>
                    <m:sSubSup>
                      <m:sSubSupPr>
                        <m:ctrlPr>
                          <a:rPr lang="es-ES" sz="16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16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1600" b="0" i="1" smtClean="0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sub>
                      <m:sup>
                        <m:r>
                          <a:rPr lang="es-ES" sz="16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s-ES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n-US" sz="160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632" y="6184880"/>
                <a:ext cx="2277611" cy="342017"/>
              </a:xfrm>
              <a:prstGeom prst="rect">
                <a:avLst/>
              </a:prstGeom>
              <a:blipFill rotWithShape="0">
                <a:blip r:embed="rId5"/>
                <a:stretch>
                  <a:fillRect l="-1604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90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56723" y="181116"/>
            <a:ext cx="4310218" cy="2126415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40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n-U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 a </a:t>
            </a:r>
            <a:r>
              <a:rPr lang="es-ES" sz="1400" b="1" u="sng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solution</a:t>
            </a:r>
            <a:r>
              <a:rPr lang="es-ES" sz="1400" b="1" u="sng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of dispersión relations,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but a constrained fit</a:t>
            </a:r>
            <a:r>
              <a:rPr lang="es-E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A.Rodas </a:t>
            </a:r>
            <a:r>
              <a:rPr lang="es-ES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&amp; </a:t>
            </a:r>
            <a:r>
              <a:rPr lang="es-ES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JRP, PRD93,074025 (2016)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38748" y="245708"/>
            <a:ext cx="3346167" cy="1233863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5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analysis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of 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 </a:t>
            </a:r>
            <a:r>
              <a:rPr lang="es-ES" sz="25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scattering</a:t>
            </a:r>
            <a:r>
              <a:rPr lang="es-ES" sz="25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5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DATA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5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up to 1.6 GeV</a:t>
            </a:r>
            <a:endParaRPr lang="es-ES" sz="250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68250" y="2805929"/>
            <a:ext cx="3692753" cy="1423436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First observation: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Forward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Dispersion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relations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well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satisfied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data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Particularly at high energies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26171" y="5083359"/>
            <a:ext cx="3694472" cy="1088688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 we use </a:t>
            </a:r>
          </a:p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1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Forward Dispersion Relations as CONSTRAINTS </a:t>
            </a: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on</a:t>
            </a:r>
            <a:r>
              <a:rPr lang="es-ES" sz="21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21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fits</a:t>
            </a:r>
            <a:endParaRPr lang="es-ES" sz="14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68713" y="147692"/>
            <a:ext cx="3940781" cy="6576925"/>
            <a:chOff x="665078" y="162741"/>
            <a:chExt cx="4608525" cy="7251365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078" y="3852973"/>
              <a:ext cx="4608525" cy="3561133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942" y="162741"/>
              <a:ext cx="4602661" cy="35566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436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1153" y="1431"/>
            <a:ext cx="6830259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How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well Dispersion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Relations are satisfied by unconstrained fits</a:t>
            </a:r>
            <a:endParaRPr lang="en-US" sz="1900" dirty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5843" name="Line 3"/>
          <p:cNvSpPr>
            <a:spLocks noChangeShapeType="1"/>
          </p:cNvSpPr>
          <p:nvPr/>
        </p:nvSpPr>
        <p:spPr bwMode="auto">
          <a:xfrm>
            <a:off x="0" y="331165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390" tIns="39696" rIns="79390" bIns="39696"/>
          <a:lstStyle/>
          <a:p>
            <a:pPr algn="ctr" defTabSz="79399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9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6435" y="1035302"/>
            <a:ext cx="6548515" cy="4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>
                <a:solidFill>
                  <a:schemeClr val="bg1"/>
                </a:solidFill>
                <a:latin typeface="Arial" charset="0"/>
                <a:sym typeface="Symbol" pitchFamily="18" charset="2"/>
              </a:rPr>
              <a:t>D</a:t>
            </a:r>
            <a:r>
              <a:rPr lang="en-U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efine</a:t>
            </a:r>
            <a:r>
              <a:rPr lang="en-US" sz="19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an </a:t>
            </a:r>
            <a:r>
              <a:rPr lang="en-US" sz="19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averaged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</a:t>
            </a:r>
            <a:r>
              <a:rPr lang="en-US" sz="2600" baseline="30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600" baseline="300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n-US" sz="1900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over these points, that we call 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</a:t>
            </a:r>
            <a:r>
              <a:rPr lang="en-US" sz="2600" baseline="300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2</a:t>
            </a:r>
            <a:r>
              <a:rPr lang="en-US" sz="2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endParaRPr lang="en-US" sz="31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3528" y="558551"/>
            <a:ext cx="8712968" cy="36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451" tIns="43254" rIns="86451" bIns="43254" anchor="ctr">
            <a:spAutoFit/>
          </a:bodyPr>
          <a:lstStyle/>
          <a:p>
            <a:pPr defTabSz="86416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Every 22 MeV calculate the </a:t>
            </a:r>
            <a:r>
              <a:rPr lang="en-US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difference between both sides of </a:t>
            </a:r>
            <a:r>
              <a:rPr lang="en-U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the DR /uncertainty</a:t>
            </a:r>
            <a:endParaRPr lang="en-US" dirty="0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35847" name="Group 7"/>
          <p:cNvGrpSpPr>
            <a:grpSpLocks/>
          </p:cNvGrpSpPr>
          <p:nvPr/>
        </p:nvGrpSpPr>
        <p:grpSpPr bwMode="auto">
          <a:xfrm>
            <a:off x="733902" y="1726926"/>
            <a:ext cx="5850314" cy="454692"/>
            <a:chOff x="336" y="2084"/>
            <a:chExt cx="3686" cy="286"/>
          </a:xfrm>
        </p:grpSpPr>
        <p:sp>
          <p:nvSpPr>
            <p:cNvPr id="35854" name="Text Box 8"/>
            <p:cNvSpPr txBox="1">
              <a:spLocks noChangeArrowheads="1"/>
            </p:cNvSpPr>
            <p:nvPr/>
          </p:nvSpPr>
          <p:spPr bwMode="auto">
            <a:xfrm>
              <a:off x="336" y="2084"/>
              <a:ext cx="36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</a:t>
              </a:r>
              <a:r>
                <a:rPr lang="en-US" sz="2300" baseline="300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n-US" sz="19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close to 1 means that the relation is well satisfied</a:t>
              </a:r>
              <a:endParaRPr lang="en-US" sz="190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5855" name="Line 9"/>
            <p:cNvSpPr>
              <a:spLocks noChangeShapeType="1"/>
            </p:cNvSpPr>
            <p:nvPr/>
          </p:nvSpPr>
          <p:spPr bwMode="auto">
            <a:xfrm>
              <a:off x="566" y="2160"/>
              <a:ext cx="96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 defTabSz="79399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5848" name="Group 10"/>
          <p:cNvGrpSpPr>
            <a:grpSpLocks/>
          </p:cNvGrpSpPr>
          <p:nvPr/>
        </p:nvGrpSpPr>
        <p:grpSpPr bwMode="auto">
          <a:xfrm>
            <a:off x="733955" y="2350381"/>
            <a:ext cx="7249515" cy="454692"/>
            <a:chOff x="336" y="2084"/>
            <a:chExt cx="4567" cy="286"/>
          </a:xfrm>
        </p:grpSpPr>
        <p:sp>
          <p:nvSpPr>
            <p:cNvPr id="35852" name="Text Box 11"/>
            <p:cNvSpPr txBox="1">
              <a:spLocks noChangeArrowheads="1"/>
            </p:cNvSpPr>
            <p:nvPr/>
          </p:nvSpPr>
          <p:spPr bwMode="auto">
            <a:xfrm>
              <a:off x="336" y="2084"/>
              <a:ext cx="456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69" tIns="49785" rIns="99569" bIns="49785" anchor="ctr">
              <a:spAutoFit/>
            </a:bodyPr>
            <a:lstStyle/>
            <a:p>
              <a:pPr defTabSz="864162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d</a:t>
              </a:r>
              <a:r>
                <a:rPr lang="en-US" sz="2600" baseline="300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2</a:t>
              </a:r>
              <a:r>
                <a:rPr lang="en-US" sz="1900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&gt;&gt; 1 means the data set is inconsistent with the relation.	</a:t>
              </a:r>
              <a:endParaRPr lang="en-US" sz="1900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5853" name="Line 12"/>
            <p:cNvSpPr>
              <a:spLocks noChangeShapeType="1"/>
            </p:cNvSpPr>
            <p:nvPr/>
          </p:nvSpPr>
          <p:spPr bwMode="auto">
            <a:xfrm>
              <a:off x="566" y="2160"/>
              <a:ext cx="96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</p:spPr>
          <p:txBody>
            <a:bodyPr/>
            <a:lstStyle/>
            <a:p>
              <a:pPr algn="ctr" defTabSz="793999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9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" name="1 Rectángulo"/>
          <p:cNvSpPr/>
          <p:nvPr/>
        </p:nvSpPr>
        <p:spPr bwMode="auto">
          <a:xfrm>
            <a:off x="539551" y="1558293"/>
            <a:ext cx="6912769" cy="146266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287977" y="4767289"/>
            <a:ext cx="1031165" cy="37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2 </a:t>
            </a: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FDR’s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699057" y="4849099"/>
            <a:ext cx="1393717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Sum Rules </a:t>
            </a:r>
            <a:endParaRPr lang="es-ES_tradnl" smtClean="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threshold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212858" y="4934700"/>
            <a:ext cx="2689666" cy="65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 anchor="ctr">
            <a:spAutoFit/>
          </a:bodyPr>
          <a:lstStyle/>
          <a:p>
            <a:pPr algn="ctr"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00FFFF"/>
                </a:solidFill>
                <a:latin typeface="Arial" charset="0"/>
                <a:sym typeface="Symbol" pitchFamily="18" charset="2"/>
              </a:rPr>
              <a:t>Parameters of the unconstrained  data fits</a:t>
            </a:r>
            <a:endParaRPr lang="es-ES_tradnl" sz="19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" name="26 Rectángulo"/>
          <p:cNvSpPr>
            <a:spLocks noChangeArrowheads="1"/>
          </p:cNvSpPr>
          <p:nvPr/>
        </p:nvSpPr>
        <p:spPr bwMode="auto">
          <a:xfrm>
            <a:off x="328896" y="3713189"/>
            <a:ext cx="8759833" cy="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To obtain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CONSTRAINED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FITS TO DATA (CFD) </a:t>
            </a: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minimize: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560341" y="457200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4398763" y="3998084"/>
                <a:ext cx="3772699" cy="730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b>
                              </m:sSub>
                            </m:e>
                          </m:acc>
                        </m:e>
                        <m:sup>
                          <m: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s-E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s-E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s-E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s-ES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𝑒𝑥𝑝</m:t>
                                      </m:r>
                                    </m:sup>
                                  </m:sSub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Sup>
                                <m:sSubSupPr>
                                  <m:ctrlP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nary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763" y="3998084"/>
                <a:ext cx="3772699" cy="730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brir llave 20"/>
          <p:cNvSpPr/>
          <p:nvPr/>
        </p:nvSpPr>
        <p:spPr bwMode="auto">
          <a:xfrm rot="16200000">
            <a:off x="3717188" y="4148584"/>
            <a:ext cx="164538" cy="1135286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2" name="Abrir llave 21"/>
          <p:cNvSpPr/>
          <p:nvPr/>
        </p:nvSpPr>
        <p:spPr bwMode="auto">
          <a:xfrm rot="16200000">
            <a:off x="5282025" y="3941293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Abrir llave 22"/>
          <p:cNvSpPr/>
          <p:nvPr/>
        </p:nvSpPr>
        <p:spPr bwMode="auto">
          <a:xfrm rot="16200000">
            <a:off x="7122761" y="3963828"/>
            <a:ext cx="181570" cy="1633848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2425014" y="4165772"/>
                <a:ext cx="5847360" cy="36824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s-E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smtClean="0">
                    <a:solidFill>
                      <a:schemeClr val="bg1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begChr m:val="{"/>
                        <m:endChr m:val="}"/>
                        <m:ctrlPr>
                          <a:rPr lang="en-US" sz="16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ES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s-ES" sz="160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s-ES" sz="16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s-ES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ES" sz="1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320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014" y="4165772"/>
                <a:ext cx="5847360" cy="368242"/>
              </a:xfrm>
              <a:prstGeom prst="rect">
                <a:avLst/>
              </a:prstGeom>
              <a:blipFill rotWithShape="0">
                <a:blip r:embed="rId3"/>
                <a:stretch>
                  <a:fillRect l="-1877" t="-13115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854630" y="5299293"/>
            <a:ext cx="3238144" cy="579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557" tIns="43303" rIns="86557" bIns="43303" anchor="ctr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 roughly counts the </a:t>
            </a:r>
            <a:r>
              <a:rPr lang="es-ES_tradnl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number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1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of </a:t>
            </a:r>
            <a:r>
              <a:rPr lang="es-ES_tradnl" sz="11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effective degrees of freedom </a:t>
            </a:r>
          </a:p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0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0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sometimes we add weight on certain energy regions)</a:t>
            </a:r>
            <a:endParaRPr lang="es-ES_tradnl" sz="11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6" name="26 Rectángulo"/>
          <p:cNvSpPr>
            <a:spLocks noChangeArrowheads="1"/>
          </p:cNvSpPr>
          <p:nvPr/>
        </p:nvSpPr>
        <p:spPr bwMode="auto">
          <a:xfrm>
            <a:off x="5760720" y="3011489"/>
            <a:ext cx="3240360" cy="3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6522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This can be used to check DR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052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00209" y="816618"/>
            <a:ext cx="8404239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most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interesting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" sz="1900" baseline="-250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190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* resonances 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0208" y="1600345"/>
            <a:ext cx="3694472" cy="105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Largest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UFD to CFD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higher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energies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22953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32" y="1603338"/>
            <a:ext cx="4984675" cy="52871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82" y="3755553"/>
            <a:ext cx="3582106" cy="293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531968" y="44624"/>
            <a:ext cx="3600740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Motivation to study</a:t>
            </a:r>
            <a:r>
              <a:rPr lang="el-GR" sz="1796">
                <a:solidFill>
                  <a:srgbClr val="66FFFF"/>
                </a:solidFill>
                <a:latin typeface="Arial" charset="0"/>
                <a:sym typeface="Symbol" pitchFamily="18" charset="2"/>
              </a:rPr>
              <a:t> π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scattering 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0" y="476672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47097" y="1629639"/>
            <a:ext cx="7540088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algn="ctr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,K are Goldstone Bosons of QCD → Test Chiral Symmetry Breaking</a:t>
            </a:r>
            <a:endParaRPr lang="en-GB" sz="1539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4850" y="2586590"/>
            <a:ext cx="6701589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796">
                <a:solidFill>
                  <a:schemeClr val="bg1"/>
                </a:solidFill>
                <a:latin typeface="Arial" charset="0"/>
                <a:sym typeface="Symbol" pitchFamily="18" charset="2"/>
              </a:rPr>
              <a:t>Many light resonances appear </a:t>
            </a:r>
            <a:r>
              <a:rPr lang="es-E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→ Strange SPECTROSCOPY </a:t>
            </a:r>
            <a:endParaRPr lang="en-GB" sz="1539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899592" y="3389169"/>
                <a:ext cx="7789387" cy="2024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127" tIns="42565" rIns="85127" bIns="42565">
                <a:spAutoFit/>
              </a:bodyPr>
              <a:lstStyle/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Particularly interesting for this workshop on Bound States: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marL="285750" indent="-285750" defTabSz="851657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_tradnl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𝜅</m:t>
                        </m:r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(800)</m:t>
                    </m:r>
                  </m:oMath>
                </a14:m>
                <a:r>
                  <a:rPr lang="en-GB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GB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GB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light scalar meson. “needs confirmation”@PDG.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Light scalar mesons longstanding candidates for non-ordinary mesons. 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    But still some controversy</a:t>
                </a: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defTabSz="85165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GB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3389169"/>
                <a:ext cx="7789387" cy="2024954"/>
              </a:xfrm>
              <a:prstGeom prst="rect">
                <a:avLst/>
              </a:prstGeom>
              <a:blipFill rotWithShape="0">
                <a:blip r:embed="rId2"/>
                <a:stretch>
                  <a:fillRect l="-783" t="-18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3581" y="620688"/>
            <a:ext cx="7621072" cy="63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marL="285750" indent="-285750" defTabSz="851657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,K appear as final products of almost all hadronic strange processes:</a:t>
            </a:r>
          </a:p>
          <a:p>
            <a:pPr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>
                <a:solidFill>
                  <a:schemeClr val="bg1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     Examples: B,D, decays, CP violation studies, etc…</a:t>
            </a:r>
            <a:endParaRPr lang="en-GB" sz="1539" dirty="0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447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50" y="551308"/>
            <a:ext cx="4242288" cy="353079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741" y="4147416"/>
            <a:ext cx="4248468" cy="2623570"/>
          </a:xfrm>
          <a:prstGeom prst="rect">
            <a:avLst/>
          </a:prstGeom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00209" y="816618"/>
            <a:ext cx="5125677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Small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096555" y="2906515"/>
            <a:ext cx="1601653" cy="59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SOLUTION </a:t>
            </a:r>
            <a:r>
              <a:rPr lang="es-ES" sz="1100" smtClean="0">
                <a:solidFill>
                  <a:srgbClr val="FF0000"/>
                </a:solidFill>
                <a:latin typeface="Arial" charset="0"/>
                <a:sym typeface="Symbol" pitchFamily="18" charset="2"/>
              </a:rPr>
              <a:t>from previous </a:t>
            </a:r>
            <a:r>
              <a:rPr lang="es-ES" sz="11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Roy-Steiner </a:t>
            </a:r>
            <a:r>
              <a:rPr lang="es-ES" sz="11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approach</a:t>
            </a:r>
            <a:endParaRPr lang="es-ES_tradnl" sz="11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66585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741916" y="1844548"/>
            <a:ext cx="1108342" cy="76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Our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describe data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well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  <p:cxnSp>
        <p:nvCxnSpPr>
          <p:cNvPr id="23" name="Conector recto de flecha 22"/>
          <p:cNvCxnSpPr/>
          <p:nvPr/>
        </p:nvCxnSpPr>
        <p:spPr bwMode="auto">
          <a:xfrm>
            <a:off x="6573616" y="2384029"/>
            <a:ext cx="523027" cy="13791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Conector recto de flecha 23"/>
          <p:cNvCxnSpPr/>
          <p:nvPr/>
        </p:nvCxnSpPr>
        <p:spPr bwMode="auto">
          <a:xfrm flipH="1" flipV="1">
            <a:off x="7281281" y="2645359"/>
            <a:ext cx="369447" cy="261243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8" name="Imagen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" y="4147416"/>
            <a:ext cx="3886793" cy="2623569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63" y="1339146"/>
            <a:ext cx="3886793" cy="274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32" y="1027840"/>
            <a:ext cx="2625612" cy="281925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6" y="4039141"/>
            <a:ext cx="2638736" cy="2162743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42" y="4048953"/>
            <a:ext cx="2652160" cy="217374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586" y="1018934"/>
            <a:ext cx="2652160" cy="280743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23" y="1009166"/>
            <a:ext cx="2625611" cy="2837929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00208" y="620686"/>
            <a:ext cx="8682010" cy="37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_tradnl" sz="19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D-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Largest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all</a:t>
            </a:r>
            <a:r>
              <a:rPr lang="es-ES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, but 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at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very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high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energies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6585" y="44501"/>
            <a:ext cx="6418850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Unconstrained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(UFD) to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Constrained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Fits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to data (CFD)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61786" y="4048909"/>
            <a:ext cx="5125677" cy="79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F-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waves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 </a:t>
            </a:r>
          </a:p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Imperceptible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61783" y="6237349"/>
            <a:ext cx="8743584" cy="6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Regge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parameterizations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allowed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" sz="190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vary</a:t>
            </a:r>
            <a:r>
              <a:rPr lang="es-ES" sz="1900">
                <a:solidFill>
                  <a:srgbClr val="FFFFFF"/>
                </a:solidFill>
                <a:latin typeface="Arial" charset="0"/>
                <a:sym typeface="Symbol" pitchFamily="18" charset="2"/>
              </a:rPr>
              <a:t>: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Only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K-</a:t>
            </a:r>
            <a:r>
              <a:rPr lang="el-GR">
                <a:solidFill>
                  <a:srgbClr val="00FFFF"/>
                </a:solidFill>
                <a:latin typeface="Arial" charset="0"/>
                <a:sym typeface="Symbol" pitchFamily="18" charset="2"/>
              </a:rPr>
              <a:t>ρ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residue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changes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>
                <a:solidFill>
                  <a:srgbClr val="00FFFF"/>
                </a:solidFill>
                <a:latin typeface="Arial" charset="0"/>
                <a:sym typeface="Symbol" pitchFamily="18" charset="2"/>
              </a:rPr>
              <a:t> 1.4 </a:t>
            </a:r>
            <a:r>
              <a:rPr lang="es-ES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deviations</a:t>
            </a:r>
            <a:endParaRPr lang="es-ES_tradnl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1258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3" y="3494700"/>
            <a:ext cx="3940781" cy="322991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5" y="147607"/>
            <a:ext cx="3935767" cy="32258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48" y="3480488"/>
            <a:ext cx="3927996" cy="321943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65" y="147607"/>
            <a:ext cx="3935767" cy="3225807"/>
          </a:xfrm>
          <a:prstGeom prst="rect">
            <a:avLst/>
          </a:prstGeom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988214" y="1155192"/>
            <a:ext cx="2400937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 up to 1.6 GeV!!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111363" y="5976123"/>
            <a:ext cx="2587073" cy="3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Consistency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up to 1.74 </a:t>
            </a:r>
            <a:r>
              <a:rPr lang="es-ES" sz="1400" err="1">
                <a:solidFill>
                  <a:srgbClr val="FF0000"/>
                </a:solidFill>
                <a:latin typeface="Arial" charset="0"/>
                <a:sym typeface="Symbol" pitchFamily="18" charset="2"/>
              </a:rPr>
              <a:t>GeV</a:t>
            </a:r>
            <a:r>
              <a:rPr lang="es-ES" sz="14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!!</a:t>
            </a:r>
            <a:endParaRPr lang="es-ES_tradnl" sz="1400">
              <a:solidFill>
                <a:srgbClr val="FF0000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27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539552" y="980728"/>
                <a:ext cx="8352928" cy="2618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" sz="2052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s-ES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have used FORWARD DISPERSION RELATIONS to constraint</a:t>
                </a:r>
              </a:p>
              <a:p>
                <a:r>
                  <a:rPr lang="es-ES" sz="2052">
                    <a:solidFill>
                      <a:schemeClr val="bg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s-ES" sz="2052" smtClean="0">
                    <a:solidFill>
                      <a:schemeClr val="bg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s-ES" sz="2052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>
                      <a:rPr lang="es-ES" sz="2052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𝐾</m:t>
                    </m:r>
                  </m:oMath>
                </a14:m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scattering amplitudes </a:t>
                </a:r>
                <a:r>
                  <a:rPr lang="es-ES_tradnl" sz="2052" b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up to 1.6 GeV</a:t>
                </a:r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s-ES_tradnl" sz="2052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45754" lvl="2" indent="-342900">
                  <a:buFont typeface="Arial" panose="020B0604020202020204" pitchFamily="34" charset="0"/>
                  <a:buChar char="•"/>
                </a:pPr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Simple parameterizations. Easy to use</a:t>
                </a:r>
              </a:p>
              <a:p>
                <a:pPr marL="1245754" lvl="2" indent="-342900">
                  <a:buFont typeface="Arial" panose="020B0604020202020204" pitchFamily="34" charset="0"/>
                  <a:buChar char="•"/>
                </a:pPr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Still describe data</a:t>
                </a:r>
              </a:p>
              <a:p>
                <a:pPr marL="1245754" lvl="2" indent="-342900">
                  <a:buFont typeface="Arial" panose="020B0604020202020204" pitchFamily="34" charset="0"/>
                  <a:buChar char="•"/>
                </a:pPr>
                <a:r>
                  <a:rPr lang="es-ES_tradnl" sz="2052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Consistent with unitarity, ANALYTICITY and crossing</a:t>
                </a:r>
              </a:p>
              <a:p>
                <a:endParaRPr lang="es-ES_tradnl" sz="2052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8352928" cy="2618666"/>
              </a:xfrm>
              <a:prstGeom prst="rect">
                <a:avLst/>
              </a:prstGeom>
              <a:blipFill rotWithShape="0">
                <a:blip r:embed="rId2"/>
                <a:stretch>
                  <a:fillRect l="-730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107504" y="14318"/>
            <a:ext cx="2313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this part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27584" y="5229200"/>
            <a:ext cx="6840760" cy="1203085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1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I</a:t>
            </a:r>
            <a:r>
              <a:rPr lang="es-ES_tradnl" sz="21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n </a:t>
            </a:r>
            <a:r>
              <a:rPr lang="es-ES_tradnl" sz="21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progress: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We are about to finish the </a:t>
            </a:r>
            <a:r>
              <a:rPr lang="el-GR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ππ→</a:t>
            </a:r>
            <a:r>
              <a:rPr lang="es-E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KK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Roy-Steiner analysis up to 1.5 GeV</a:t>
            </a:r>
            <a:endParaRPr lang="es-ES" sz="120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Working on the Roy-Steiner analysis </a:t>
            </a:r>
            <a:r>
              <a:rPr lang="es-ES_tradnl" sz="20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for </a:t>
            </a:r>
            <a:r>
              <a:rPr lang="el-GR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</a:t>
            </a:r>
            <a:r>
              <a:rPr lang="es-E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</a:t>
            </a:r>
            <a:r>
              <a:rPr lang="el-GR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→π</a:t>
            </a:r>
            <a:r>
              <a:rPr lang="es-ES" sz="16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K. See final slides</a:t>
            </a:r>
            <a:endParaRPr lang="en-GB" sz="16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05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23926" y="3723275"/>
            <a:ext cx="4814860" cy="468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052" tIns="49030" rIns="98052" bIns="49030">
            <a:spAutoFit/>
          </a:bodyPr>
          <a:lstStyle/>
          <a:p>
            <a:pPr algn="ctr" defTabSz="980200"/>
            <a:r>
              <a:rPr lang="es-ES_tradnl" sz="2400" dirty="0">
                <a:solidFill>
                  <a:srgbClr val="00B0F0"/>
                </a:solidFill>
              </a:rPr>
              <a:t>J. R</a:t>
            </a:r>
            <a:r>
              <a:rPr lang="es-ES_tradnl" sz="2400">
                <a:solidFill>
                  <a:srgbClr val="00B0F0"/>
                </a:solidFill>
              </a:rPr>
              <a:t>. </a:t>
            </a:r>
            <a:r>
              <a:rPr lang="es-ES_tradnl" sz="2400" smtClean="0">
                <a:solidFill>
                  <a:srgbClr val="00B0F0"/>
                </a:solidFill>
              </a:rPr>
              <a:t>Peláez, A. Rodas, J. Ruiz de Elvira</a:t>
            </a:r>
            <a:endParaRPr lang="es-ES_tradnl" sz="2400" dirty="0">
              <a:solidFill>
                <a:srgbClr val="00B0F0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99864" y="2276944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5952" tIns="43019" rIns="85952" bIns="43019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defTabSz="85914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Strange scalar resonances from dispersive analysis and analytiicty</a:t>
            </a:r>
            <a:endParaRPr lang="en-US" sz="3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843808" y="4884897"/>
            <a:ext cx="3681359" cy="64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52" tIns="43019" rIns="85952" bIns="43019">
            <a:spAutoFit/>
          </a:bodyPr>
          <a:lstStyle/>
          <a:p>
            <a:pPr algn="ctr" defTabSz="859142"/>
            <a:r>
              <a:rPr lang="en-US" sz="1200" smtClean="0">
                <a:solidFill>
                  <a:schemeClr val="bg1"/>
                </a:solidFill>
              </a:rPr>
              <a:t>Eur.Phys.J</a:t>
            </a:r>
            <a:r>
              <a:rPr lang="en-US" sz="1200">
                <a:solidFill>
                  <a:schemeClr val="bg1"/>
                </a:solidFill>
              </a:rPr>
              <a:t>. C77 (2017) no.2, </a:t>
            </a:r>
            <a:r>
              <a:rPr lang="en-US" sz="1200" smtClean="0">
                <a:solidFill>
                  <a:schemeClr val="bg1"/>
                </a:solidFill>
              </a:rPr>
              <a:t>91</a:t>
            </a:r>
          </a:p>
          <a:p>
            <a:pPr algn="ctr" defTabSz="859142"/>
            <a:endParaRPr lang="es-ES" sz="1200">
              <a:solidFill>
                <a:schemeClr val="bg1"/>
              </a:solidFill>
            </a:endParaRPr>
          </a:p>
          <a:p>
            <a:pPr algn="ctr" defTabSz="859142"/>
            <a:r>
              <a:rPr lang="es-ES" sz="1200" smtClean="0">
                <a:solidFill>
                  <a:schemeClr val="bg1"/>
                </a:solidFill>
              </a:rPr>
              <a:t>JRP, </a:t>
            </a:r>
            <a:r>
              <a:rPr lang="es-ES" sz="1200" smtClean="0">
                <a:solidFill>
                  <a:schemeClr val="bg1"/>
                </a:solidFill>
              </a:rPr>
              <a:t>A. Rodas in preparation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5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419" y="44501"/>
            <a:ext cx="240493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CFD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95698" y="611844"/>
            <a:ext cx="8840798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We have amplitudes that describe data and satisfy dispersion relations up to 1.6 GeV</a:t>
            </a:r>
            <a:endParaRPr lang="en-GB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9592" y="1165994"/>
            <a:ext cx="7598660" cy="3638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There is also a </a:t>
            </a:r>
            <a:r>
              <a:rPr lang="el-GR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κ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 POLE in the elastic piece of our CFD parameterizations</a:t>
            </a:r>
            <a:endParaRPr lang="en-GB">
              <a:solidFill>
                <a:schemeClr val="bg1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74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" y="24989"/>
            <a:ext cx="9142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419" y="44501"/>
            <a:ext cx="240493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CFD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4004" y="548680"/>
            <a:ext cx="8742499" cy="1056360"/>
            <a:chOff x="195418" y="2273211"/>
            <a:chExt cx="8742499" cy="105636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5418" y="2273211"/>
              <a:ext cx="8292761" cy="10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936" tIns="43012" rIns="85936" bIns="43012">
              <a:spAutoFit/>
            </a:bodyPr>
            <a:lstStyle/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1) Extracted </a:t>
              </a:r>
              <a:r>
                <a:rPr lang="es-ES_tradnl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 conformal CFD parameterization </a:t>
              </a:r>
              <a:r>
                <a:rPr lang="es-ES" sz="11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A.Rodas &amp; JRP, PRD93,074025 (2016</a:t>
              </a:r>
              <a:r>
                <a:rPr lang="es-ES" sz="11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  <a:endPara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</a:t>
              </a: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Fantastic analyticity properties,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but still not completely model independent</a:t>
              </a:r>
              <a:endPara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</a:t>
              </a:r>
              <a:endParaRPr lang="en-GB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187793" y="2576874"/>
              <a:ext cx="3750124" cy="449033"/>
            </a:xfrm>
            <a:prstGeom prst="rect">
              <a:avLst/>
            </a:prstGeom>
          </p:spPr>
          <p:txBody>
            <a:bodyPr wrap="none" lIns="78928" tIns="39465" rIns="78928" bIns="39465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(680±15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i(334±7.5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40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40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124041" y="1308673"/>
            <a:ext cx="6056471" cy="5576711"/>
            <a:chOff x="3124041" y="1308673"/>
            <a:chExt cx="6056471" cy="557671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041" y="2205384"/>
              <a:ext cx="6056471" cy="4680000"/>
            </a:xfrm>
            <a:prstGeom prst="rect">
              <a:avLst/>
            </a:prstGeom>
          </p:spPr>
        </p:pic>
        <p:cxnSp>
          <p:nvCxnSpPr>
            <p:cNvPr id="25" name="Conector recto 24"/>
            <p:cNvCxnSpPr/>
            <p:nvPr/>
          </p:nvCxnSpPr>
          <p:spPr>
            <a:xfrm flipH="1">
              <a:off x="4860032" y="1308673"/>
              <a:ext cx="1872210" cy="406454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222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844824"/>
            <a:ext cx="7452320" cy="5589239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1300" y="44501"/>
            <a:ext cx="9262577" cy="8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lvl="0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CFD: Using Padé sequences    </a:t>
            </a:r>
            <a:r>
              <a:rPr lang="es-ES" sz="1050">
                <a:solidFill>
                  <a:srgbClr val="00FFFF"/>
                </a:solidFill>
                <a:latin typeface="Arial" charset="0"/>
                <a:sym typeface="Symbol" pitchFamily="18" charset="2"/>
              </a:rPr>
              <a:t>A.Rodas &amp; JRP  &amp; J. Ruiz de Elvira. </a:t>
            </a:r>
            <a:r>
              <a:rPr lang="fr-FR" sz="1050">
                <a:solidFill>
                  <a:srgbClr val="00FFFF"/>
                </a:solidFill>
                <a:latin typeface="Arial" charset="0"/>
              </a:rPr>
              <a:t>Eur. Phys. J. C (2017) 77:91</a:t>
            </a:r>
            <a:r>
              <a:rPr lang="es-ES_tradnl" sz="105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endParaRPr lang="es-ES_tradnl" sz="1050">
              <a:solidFill>
                <a:schemeClr val="bg1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4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 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31300" y="548680"/>
            <a:ext cx="847314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Almost model independent: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Does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not assume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any </a:t>
            </a:r>
            <a:r>
              <a:rPr lang="es-ES_tradnl">
                <a:solidFill>
                  <a:schemeClr val="bg1"/>
                </a:solidFill>
                <a:latin typeface="Arial" charset="0"/>
                <a:sym typeface="Symbol" pitchFamily="18" charset="2"/>
              </a:rPr>
              <a:t>particular functional form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1600">
                <a:solidFill>
                  <a:schemeClr val="bg1"/>
                </a:solidFill>
                <a:latin typeface="Arial" charset="0"/>
                <a:sym typeface="Symbol" pitchFamily="18" charset="2"/>
              </a:rPr>
              <a:t>but local determination</a:t>
            </a:r>
            <a:r>
              <a:rPr lang="es-ES_tradnl" sz="16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Based on previous works by P.Masjuan, J.J. Sanz Cillero, I. Caprini, J.Ruiz de ELvira</a:t>
            </a:r>
            <a:endParaRPr lang="es-ES_tradnl" sz="14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3983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054961" y="44624"/>
            <a:ext cx="6254865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light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scalar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controversy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theory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side</a:t>
            </a:r>
            <a:r>
              <a:rPr lang="es-ES_tradnl" sz="1796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... </a:t>
            </a:r>
            <a:r>
              <a:rPr lang="es-ES_tradnl" sz="1796" dirty="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classification</a:t>
            </a:r>
            <a:endParaRPr lang="en-GB" sz="1796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052" name="Line 3"/>
          <p:cNvSpPr>
            <a:spLocks noChangeShapeType="1"/>
          </p:cNvSpPr>
          <p:nvPr/>
        </p:nvSpPr>
        <p:spPr bwMode="auto">
          <a:xfrm>
            <a:off x="36513" y="41131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23850" y="404664"/>
            <a:ext cx="7018338" cy="365444"/>
            <a:chOff x="238" y="1111"/>
            <a:chExt cx="5171" cy="269"/>
          </a:xfrm>
        </p:grpSpPr>
        <p:sp>
          <p:nvSpPr>
            <p:cNvPr id="2095" name="Rectangle 8"/>
            <p:cNvSpPr>
              <a:spLocks noChangeArrowheads="1"/>
            </p:cNvSpPr>
            <p:nvPr/>
          </p:nvSpPr>
          <p:spPr bwMode="auto">
            <a:xfrm>
              <a:off x="420" y="1111"/>
              <a:ext cx="498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4627" tIns="37314" rIns="74627" bIns="37314">
              <a:spAutoFit/>
            </a:bodyPr>
            <a:lstStyle/>
            <a:p>
              <a:pPr algn="ctr" defTabSz="851657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Scalar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SU(3)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multiplets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88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identification</a:t>
              </a:r>
              <a:r>
                <a:rPr lang="es-ES_tradnl" sz="188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controversial</a:t>
              </a:r>
              <a:endParaRPr lang="es-ES_tradnl" sz="1539" dirty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</p:txBody>
        </p:sp>
        <p:pic>
          <p:nvPicPr>
            <p:cNvPr id="2096" name="Picture 9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" y="1198"/>
              <a:ext cx="1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59564" y="472016"/>
            <a:ext cx="1614487" cy="1451787"/>
            <a:chOff x="2160" y="1200"/>
            <a:chExt cx="1008" cy="941"/>
          </a:xfrm>
        </p:grpSpPr>
        <p:graphicFrame>
          <p:nvGraphicFramePr>
            <p:cNvPr id="2050" name="Object 13"/>
            <p:cNvGraphicFramePr>
              <a:graphicFrameLocks noChangeAspect="1"/>
            </p:cNvGraphicFramePr>
            <p:nvPr/>
          </p:nvGraphicFramePr>
          <p:xfrm>
            <a:off x="2160" y="1200"/>
            <a:ext cx="1008" cy="9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356" name="Imagen" r:id="rId5" imgW="3762000" imgH="3514320" progId="">
                    <p:embed/>
                  </p:oleObj>
                </mc:Choice>
                <mc:Fallback>
                  <p:oleObj name="Imagen" r:id="rId5" imgW="3762000" imgH="35143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1200"/>
                          <a:ext cx="1008" cy="9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2" name="Rectangle 14"/>
            <p:cNvSpPr>
              <a:spLocks noChangeArrowheads="1"/>
            </p:cNvSpPr>
            <p:nvPr/>
          </p:nvSpPr>
          <p:spPr bwMode="auto">
            <a:xfrm rot="178423">
              <a:off x="2319" y="1803"/>
              <a:ext cx="14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97" dirty="0">
                  <a:solidFill>
                    <a:srgbClr val="1C1C1C"/>
                  </a:solidFill>
                  <a:sym typeface="Symbol" pitchFamily="18" charset="2"/>
                </a:rPr>
                <a:t></a:t>
              </a:r>
            </a:p>
          </p:txBody>
        </p:sp>
        <p:sp>
          <p:nvSpPr>
            <p:cNvPr id="2093" name="Rectangle 15"/>
            <p:cNvSpPr>
              <a:spLocks noChangeArrowheads="1"/>
            </p:cNvSpPr>
            <p:nvPr/>
          </p:nvSpPr>
          <p:spPr bwMode="auto">
            <a:xfrm rot="18622043">
              <a:off x="2277" y="1983"/>
              <a:ext cx="15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97" dirty="0">
                  <a:solidFill>
                    <a:srgbClr val="1C1C1C"/>
                  </a:solidFill>
                  <a:sym typeface="Symbol" pitchFamily="18" charset="2"/>
                </a:rPr>
                <a:t>f</a:t>
              </a:r>
              <a:r>
                <a:rPr lang="es-ES_tradnl" sz="1197" baseline="-25000" dirty="0">
                  <a:solidFill>
                    <a:srgbClr val="1C1C1C"/>
                  </a:solidFill>
                  <a:sym typeface="Symbol" pitchFamily="18" charset="2"/>
                </a:rPr>
                <a:t>0</a:t>
              </a:r>
            </a:p>
          </p:txBody>
        </p:sp>
        <p:sp>
          <p:nvSpPr>
            <p:cNvPr id="2094" name="Rectangle 16"/>
            <p:cNvSpPr>
              <a:spLocks noChangeArrowheads="1"/>
            </p:cNvSpPr>
            <p:nvPr/>
          </p:nvSpPr>
          <p:spPr bwMode="auto">
            <a:xfrm rot="147717">
              <a:off x="2481" y="1849"/>
              <a:ext cx="16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197" dirty="0">
                  <a:solidFill>
                    <a:srgbClr val="1C1C1C"/>
                  </a:solidFill>
                  <a:sym typeface="Symbol" pitchFamily="18" charset="2"/>
                </a:rPr>
                <a:t>a</a:t>
              </a:r>
              <a:r>
                <a:rPr lang="es-ES_tradnl" sz="1197" baseline="-25000" dirty="0">
                  <a:solidFill>
                    <a:srgbClr val="1C1C1C"/>
                  </a:solidFill>
                  <a:sym typeface="Symbol" pitchFamily="18" charset="2"/>
                </a:rPr>
                <a:t>0</a:t>
              </a:r>
              <a:endParaRPr lang="es-ES_tradnl" sz="1197" dirty="0">
                <a:solidFill>
                  <a:srgbClr val="1C1C1C"/>
                </a:solidFill>
                <a:sym typeface="Symbol" pitchFamily="18" charset="2"/>
              </a:endParaRP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755651" y="807272"/>
            <a:ext cx="3975099" cy="543296"/>
            <a:chOff x="476" y="1391"/>
            <a:chExt cx="2504" cy="363"/>
          </a:xfrm>
        </p:grpSpPr>
        <p:pic>
          <p:nvPicPr>
            <p:cNvPr id="2090" name="Picture 50" descr="ballorang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" y="1480"/>
              <a:ext cx="58" cy="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1" name="Text Box 51"/>
            <p:cNvSpPr txBox="1">
              <a:spLocks noChangeArrowheads="1"/>
            </p:cNvSpPr>
            <p:nvPr/>
          </p:nvSpPr>
          <p:spPr bwMode="auto">
            <a:xfrm>
              <a:off x="666" y="1391"/>
              <a:ext cx="2314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68534" tIns="34268" rIns="68534" bIns="34268" anchor="ctr">
              <a:spAutoFit/>
            </a:bodyPr>
            <a:lstStyle/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 err="1">
                  <a:solidFill>
                    <a:srgbClr val="00FFFF"/>
                  </a:solidFill>
                  <a:latin typeface="Arial" charset="0"/>
                </a:rPr>
                <a:t>Too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many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resonances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for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many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years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….</a:t>
              </a:r>
            </a:p>
            <a:p>
              <a:pPr algn="ctr" defTabSz="781977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But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there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is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an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emerging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</a:rPr>
                <a:t>picture</a:t>
              </a:r>
              <a:endParaRPr lang="es-ES_tradnl" sz="1539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328613" y="1694810"/>
            <a:ext cx="5008563" cy="1629892"/>
            <a:chOff x="479" y="1480"/>
            <a:chExt cx="3155" cy="1089"/>
          </a:xfrm>
        </p:grpSpPr>
        <p:sp>
          <p:nvSpPr>
            <p:cNvPr id="2078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9" name="Rectangle 60"/>
            <p:cNvSpPr>
              <a:spLocks noChangeArrowheads="1"/>
            </p:cNvSpPr>
            <p:nvPr/>
          </p:nvSpPr>
          <p:spPr bwMode="auto">
            <a:xfrm>
              <a:off x="2388" y="1842"/>
              <a:ext cx="486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sz="1539" baseline="-250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(980)</a:t>
              </a:r>
              <a:endParaRPr lang="en-US" sz="1539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479" y="1480"/>
              <a:ext cx="3155" cy="1089"/>
              <a:chOff x="479" y="1480"/>
              <a:chExt cx="3155" cy="1089"/>
            </a:xfrm>
          </p:grpSpPr>
          <p:sp>
            <p:nvSpPr>
              <p:cNvPr id="2081" name="Rectangle 58"/>
              <p:cNvSpPr>
                <a:spLocks noChangeArrowheads="1"/>
              </p:cNvSpPr>
              <p:nvPr/>
            </p:nvSpPr>
            <p:spPr bwMode="auto">
              <a:xfrm>
                <a:off x="2841" y="1480"/>
                <a:ext cx="474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(800)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082" name="Rectangle 59"/>
              <p:cNvSpPr>
                <a:spLocks noChangeArrowheads="1"/>
              </p:cNvSpPr>
              <p:nvPr/>
            </p:nvSpPr>
            <p:spPr bwMode="auto">
              <a:xfrm>
                <a:off x="3114" y="1981"/>
                <a:ext cx="520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a</a:t>
                </a:r>
                <a:r>
                  <a:rPr lang="es-ES_tradnl" sz="1539" baseline="-25000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(980)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7" name="Group 67"/>
              <p:cNvGrpSpPr>
                <a:grpSpLocks/>
              </p:cNvGrpSpPr>
              <p:nvPr/>
            </p:nvGrpSpPr>
            <p:grpSpPr bwMode="auto">
              <a:xfrm>
                <a:off x="479" y="1480"/>
                <a:ext cx="2672" cy="1089"/>
                <a:chOff x="479" y="1480"/>
                <a:chExt cx="2672" cy="1089"/>
              </a:xfrm>
            </p:grpSpPr>
            <p:sp>
              <p:nvSpPr>
                <p:cNvPr id="2084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85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86" name="Rectangle 57"/>
                <p:cNvSpPr>
                  <a:spLocks noChangeArrowheads="1"/>
                </p:cNvSpPr>
                <p:nvPr/>
              </p:nvSpPr>
              <p:spPr bwMode="auto">
                <a:xfrm>
                  <a:off x="479" y="1480"/>
                  <a:ext cx="1495" cy="2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881">
                      <a:solidFill>
                        <a:srgbClr val="FFFFFF"/>
                      </a:solidFill>
                      <a:latin typeface="Arial" charset="0"/>
                    </a:rPr>
                    <a:t>A Light scalar nonet:</a:t>
                  </a:r>
                  <a:endParaRPr lang="en-U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8" name="Group 63"/>
                <p:cNvGrpSpPr>
                  <a:grpSpLocks/>
                </p:cNvGrpSpPr>
                <p:nvPr/>
              </p:nvGrpSpPr>
              <p:grpSpPr bwMode="auto">
                <a:xfrm>
                  <a:off x="1299" y="1888"/>
                  <a:ext cx="494" cy="378"/>
                  <a:chOff x="3663" y="1903"/>
                  <a:chExt cx="494" cy="378"/>
                </a:xfrm>
              </p:grpSpPr>
              <p:sp>
                <p:nvSpPr>
                  <p:cNvPr id="2088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881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8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63" y="1903"/>
                    <a:ext cx="494" cy="3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" sz="1539" dirty="0" err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s-ES" sz="1539" dirty="0">
                      <a:solidFill>
                        <a:srgbClr val="FFFFFF"/>
                      </a:solidFill>
                      <a:latin typeface="Arial" charset="0"/>
                      <a:cs typeface="Arial" charset="0"/>
                      <a:sym typeface="Symbol" pitchFamily="18" charset="2"/>
                    </a:endParaRPr>
                  </a:p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539" dirty="0">
                      <a:solidFill>
                        <a:srgbClr val="FFFFFF"/>
                      </a:solidFill>
                      <a:latin typeface="Arial" charset="0"/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5437186" y="1898359"/>
            <a:ext cx="3543299" cy="1513150"/>
            <a:chOff x="3697" y="1616"/>
            <a:chExt cx="2232" cy="1011"/>
          </a:xfrm>
        </p:grpSpPr>
        <p:sp>
          <p:nvSpPr>
            <p:cNvPr id="2076" name="Line 62"/>
            <p:cNvSpPr>
              <a:spLocks noChangeShapeType="1"/>
            </p:cNvSpPr>
            <p:nvPr/>
          </p:nvSpPr>
          <p:spPr bwMode="auto">
            <a:xfrm rot="10800000">
              <a:off x="3697" y="2115"/>
              <a:ext cx="54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7" name="Rectangle 64"/>
            <p:cNvSpPr>
              <a:spLocks noChangeArrowheads="1"/>
            </p:cNvSpPr>
            <p:nvPr/>
          </p:nvSpPr>
          <p:spPr bwMode="auto">
            <a:xfrm>
              <a:off x="4216" y="1616"/>
              <a:ext cx="1713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Non-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strange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heavier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!!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Inverted</a:t>
              </a:r>
              <a:r>
                <a:rPr lang="es-ES_tradnl" sz="1539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hierarchy</a:t>
              </a:r>
              <a:r>
                <a:rPr lang="es-ES_tradnl" sz="1539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problem</a:t>
              </a:r>
              <a:endParaRPr lang="es-ES_tradnl" sz="1539" b="1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b="1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For</a:t>
              </a:r>
              <a:r>
                <a:rPr lang="es-ES_tradnl" sz="1539" b="1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 quark-antiquark 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_tradnl" sz="1539" b="1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b="1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sz="1539" baseline="-250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(500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 and f</a:t>
              </a:r>
              <a:r>
                <a:rPr lang="es-ES_tradnl" sz="1539" baseline="-25000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(980) are </a:t>
              </a:r>
            </a:p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39" dirty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really octet/singlet mixtures</a:t>
              </a:r>
            </a:p>
          </p:txBody>
        </p:sp>
      </p:grpSp>
      <p:grpSp>
        <p:nvGrpSpPr>
          <p:cNvPr id="10" name="Group 69"/>
          <p:cNvGrpSpPr>
            <a:grpSpLocks/>
          </p:cNvGrpSpPr>
          <p:nvPr/>
        </p:nvGrpSpPr>
        <p:grpSpPr bwMode="auto">
          <a:xfrm>
            <a:off x="384176" y="3645024"/>
            <a:ext cx="5141911" cy="1629893"/>
            <a:chOff x="468" y="1480"/>
            <a:chExt cx="3239" cy="1089"/>
          </a:xfrm>
        </p:grpSpPr>
        <p:sp>
          <p:nvSpPr>
            <p:cNvPr id="2064" name="Line 47"/>
            <p:cNvSpPr>
              <a:spLocks noChangeShapeType="1"/>
            </p:cNvSpPr>
            <p:nvPr/>
          </p:nvSpPr>
          <p:spPr bwMode="auto">
            <a:xfrm>
              <a:off x="2063" y="2115"/>
              <a:ext cx="1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5" name="Rectangle 60"/>
            <p:cNvSpPr>
              <a:spLocks noChangeArrowheads="1"/>
            </p:cNvSpPr>
            <p:nvPr/>
          </p:nvSpPr>
          <p:spPr bwMode="auto">
            <a:xfrm>
              <a:off x="2473" y="1843"/>
              <a:ext cx="231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</a:t>
              </a:r>
              <a:r>
                <a:rPr lang="es-ES_tradnl" sz="1539" baseline="-25000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0</a:t>
              </a:r>
              <a:r>
                <a:rPr lang="es-ES_tradnl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US" sz="1539" dirty="0">
                <a:solidFill>
                  <a:srgbClr val="FFFFFF"/>
                </a:solidFill>
                <a:latin typeface="Arial" charset="0"/>
                <a:sym typeface="Symbol" pitchFamily="18" charset="2"/>
              </a:endParaRPr>
            </a:p>
          </p:txBody>
        </p: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468" y="1480"/>
              <a:ext cx="3239" cy="1089"/>
              <a:chOff x="468" y="1480"/>
              <a:chExt cx="3239" cy="1089"/>
            </a:xfrm>
          </p:grpSpPr>
          <p:sp>
            <p:nvSpPr>
              <p:cNvPr id="2067" name="Rectangle 58"/>
              <p:cNvSpPr>
                <a:spLocks noChangeArrowheads="1"/>
              </p:cNvSpPr>
              <p:nvPr/>
            </p:nvSpPr>
            <p:spPr bwMode="auto">
              <a:xfrm>
                <a:off x="2845" y="1480"/>
                <a:ext cx="557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K(1430)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068" name="Rectangle 59"/>
              <p:cNvSpPr>
                <a:spLocks noChangeArrowheads="1"/>
              </p:cNvSpPr>
              <p:nvPr/>
            </p:nvSpPr>
            <p:spPr bwMode="auto">
              <a:xfrm>
                <a:off x="3118" y="1981"/>
                <a:ext cx="589" cy="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8190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a</a:t>
                </a:r>
                <a:r>
                  <a:rPr lang="es-ES_tradnl" sz="1539" baseline="-25000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0</a:t>
                </a:r>
                <a:r>
                  <a:rPr lang="es-ES_tradnl" sz="1539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(1450)</a:t>
                </a:r>
                <a:endParaRPr lang="en-US" sz="1539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grpSp>
            <p:nvGrpSpPr>
              <p:cNvPr id="12" name="Group 67"/>
              <p:cNvGrpSpPr>
                <a:grpSpLocks/>
              </p:cNvGrpSpPr>
              <p:nvPr/>
            </p:nvGrpSpPr>
            <p:grpSpPr bwMode="auto">
              <a:xfrm>
                <a:off x="468" y="1480"/>
                <a:ext cx="2683" cy="1089"/>
                <a:chOff x="468" y="1480"/>
                <a:chExt cx="2683" cy="1089"/>
              </a:xfrm>
            </p:grpSpPr>
            <p:sp>
              <p:nvSpPr>
                <p:cNvPr id="2070" name="AutoShape 46"/>
                <p:cNvSpPr>
                  <a:spLocks noChangeArrowheads="1"/>
                </p:cNvSpPr>
                <p:nvPr/>
              </p:nvSpPr>
              <p:spPr bwMode="auto">
                <a:xfrm>
                  <a:off x="2063" y="1661"/>
                  <a:ext cx="1088" cy="908"/>
                </a:xfrm>
                <a:prstGeom prst="hexagon">
                  <a:avLst>
                    <a:gd name="adj" fmla="val 29956"/>
                    <a:gd name="vf" fmla="val 115470"/>
                  </a:avLst>
                </a:prstGeom>
                <a:noFill/>
                <a:ln w="38100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71" name="Oval 48"/>
                <p:cNvSpPr>
                  <a:spLocks noChangeArrowheads="1"/>
                </p:cNvSpPr>
                <p:nvPr/>
              </p:nvSpPr>
              <p:spPr bwMode="auto">
                <a:xfrm>
                  <a:off x="2561" y="2069"/>
                  <a:ext cx="91" cy="9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s-E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2072" name="Rectangle 57"/>
                <p:cNvSpPr>
                  <a:spLocks noChangeArrowheads="1"/>
                </p:cNvSpPr>
                <p:nvPr/>
              </p:nvSpPr>
              <p:spPr bwMode="auto">
                <a:xfrm>
                  <a:off x="468" y="1480"/>
                  <a:ext cx="1571" cy="4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881">
                      <a:solidFill>
                        <a:srgbClr val="FFFFFF"/>
                      </a:solidFill>
                      <a:latin typeface="Arial" charset="0"/>
                    </a:rPr>
                    <a:t>+ Another</a:t>
                  </a:r>
                </a:p>
                <a:p>
                  <a:pPr algn="ctr" defTabSz="781903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s-ES_tradnl" sz="1881">
                      <a:solidFill>
                        <a:srgbClr val="FFFFFF"/>
                      </a:solidFill>
                      <a:latin typeface="Arial" charset="0"/>
                    </a:rPr>
                    <a:t> heavier scalar nonet:</a:t>
                  </a:r>
                  <a:endParaRPr lang="en-US" sz="1881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grpSp>
              <p:nvGrpSpPr>
                <p:cNvPr id="13" name="Group 63"/>
                <p:cNvGrpSpPr>
                  <a:grpSpLocks/>
                </p:cNvGrpSpPr>
                <p:nvPr/>
              </p:nvGrpSpPr>
              <p:grpSpPr bwMode="auto">
                <a:xfrm>
                  <a:off x="1315" y="1888"/>
                  <a:ext cx="589" cy="257"/>
                  <a:chOff x="3679" y="1903"/>
                  <a:chExt cx="589" cy="257"/>
                </a:xfrm>
              </p:grpSpPr>
              <p:sp>
                <p:nvSpPr>
                  <p:cNvPr id="2074" name="Oval 56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2069"/>
                    <a:ext cx="91" cy="91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s-ES" sz="1881">
                      <a:solidFill>
                        <a:srgbClr val="FFFFFF"/>
                      </a:solidFill>
                      <a:latin typeface="Arial" charset="0"/>
                    </a:endParaRPr>
                  </a:p>
                </p:txBody>
              </p:sp>
              <p:sp>
                <p:nvSpPr>
                  <p:cNvPr id="2075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3679" y="1903"/>
                    <a:ext cx="589" cy="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defTabSz="78190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s-ES" sz="1539" dirty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f</a:t>
                    </a:r>
                    <a:r>
                      <a:rPr lang="es-ES" sz="1539" baseline="-25000" dirty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0</a:t>
                    </a:r>
                    <a:r>
                      <a:rPr lang="es-ES" sz="1539" dirty="0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 </a:t>
                    </a:r>
                    <a:r>
                      <a:rPr lang="es-ES" sz="1539" dirty="0" err="1">
                        <a:solidFill>
                          <a:srgbClr val="FFFFFF"/>
                        </a:solidFill>
                        <a:latin typeface="Arial" charset="0"/>
                        <a:cs typeface="Arial" charset="0"/>
                        <a:sym typeface="Symbol" pitchFamily="18" charset="2"/>
                      </a:rPr>
                      <a:t>singlet</a:t>
                    </a:r>
                    <a:endParaRPr lang="el-GR" sz="1539" dirty="0">
                      <a:solidFill>
                        <a:srgbClr val="FFFFFF"/>
                      </a:solidFill>
                      <a:latin typeface="Arial" charset="0"/>
                      <a:cs typeface="Arial" charset="0"/>
                      <a:sym typeface="Symbol" pitchFamily="18" charset="2"/>
                    </a:endParaRPr>
                  </a:p>
                </p:txBody>
              </p:sp>
            </p:grpSp>
          </p:grpSp>
        </p:grpSp>
      </p:grpSp>
      <p:grpSp>
        <p:nvGrpSpPr>
          <p:cNvPr id="14" name="64 Grupo"/>
          <p:cNvGrpSpPr>
            <a:grpSpLocks/>
          </p:cNvGrpSpPr>
          <p:nvPr/>
        </p:nvGrpSpPr>
        <p:grpSpPr bwMode="auto">
          <a:xfrm>
            <a:off x="6094680" y="3713871"/>
            <a:ext cx="1225015" cy="995297"/>
            <a:chOff x="6094130" y="4365699"/>
            <a:chExt cx="1225061" cy="1055464"/>
          </a:xfrm>
        </p:grpSpPr>
        <p:sp>
          <p:nvSpPr>
            <p:cNvPr id="2061" name="Oval 56"/>
            <p:cNvSpPr>
              <a:spLocks noChangeArrowheads="1"/>
            </p:cNvSpPr>
            <p:nvPr/>
          </p:nvSpPr>
          <p:spPr bwMode="auto">
            <a:xfrm>
              <a:off x="6653237" y="5276701"/>
              <a:ext cx="144463" cy="14446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 sz="188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2" name="Rectangle 61"/>
            <p:cNvSpPr>
              <a:spLocks noChangeArrowheads="1"/>
            </p:cNvSpPr>
            <p:nvPr/>
          </p:nvSpPr>
          <p:spPr bwMode="auto">
            <a:xfrm>
              <a:off x="6303212" y="5013176"/>
              <a:ext cx="312919" cy="34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539" dirty="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f</a:t>
              </a:r>
              <a:r>
                <a:rPr lang="es-ES" sz="1539" baseline="-25000" dirty="0">
                  <a:solidFill>
                    <a:srgbClr val="FFFFFF"/>
                  </a:solidFill>
                  <a:latin typeface="Arial" charset="0"/>
                  <a:cs typeface="Arial" charset="0"/>
                  <a:sym typeface="Symbol" pitchFamily="18" charset="2"/>
                </a:rPr>
                <a:t>0</a:t>
              </a:r>
              <a:endParaRPr lang="el-GR" sz="1539" baseline="-25000" dirty="0">
                <a:solidFill>
                  <a:srgbClr val="FFFFFF"/>
                </a:solidFill>
                <a:latin typeface="Arial" charset="0"/>
                <a:cs typeface="Arial" charset="0"/>
                <a:sym typeface="Symbol" pitchFamily="18" charset="2"/>
              </a:endParaRPr>
            </a:p>
          </p:txBody>
        </p:sp>
        <p:sp>
          <p:nvSpPr>
            <p:cNvPr id="2063" name="Rectangle 57"/>
            <p:cNvSpPr>
              <a:spLocks noChangeArrowheads="1"/>
            </p:cNvSpPr>
            <p:nvPr/>
          </p:nvSpPr>
          <p:spPr bwMode="auto">
            <a:xfrm>
              <a:off x="6094130" y="4365699"/>
              <a:ext cx="1225061" cy="4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81903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881">
                  <a:solidFill>
                    <a:srgbClr val="FFFFFF"/>
                  </a:solidFill>
                  <a:latin typeface="Arial" charset="0"/>
                </a:rPr>
                <a:t>+ glueball</a:t>
              </a:r>
              <a:endParaRPr lang="en-US" sz="1881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66" name="65 Rectángulo"/>
          <p:cNvSpPr>
            <a:spLocks noChangeArrowheads="1"/>
          </p:cNvSpPr>
          <p:nvPr/>
        </p:nvSpPr>
        <p:spPr bwMode="auto">
          <a:xfrm>
            <a:off x="126206" y="5271503"/>
            <a:ext cx="8891587" cy="9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93" tIns="44596" rIns="89193" bIns="44596">
            <a:spAutoFit/>
          </a:bodyPr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Enough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  <a:sym typeface="Symbol" pitchFamily="18" charset="2"/>
              </a:rPr>
              <a:t>states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have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been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 </a:t>
            </a:r>
            <a:r>
              <a:rPr lang="es-ES_tradnl" sz="1796" dirty="0" err="1">
                <a:solidFill>
                  <a:srgbClr val="00FFFF"/>
                </a:solidFill>
                <a:latin typeface="Arial" charset="0"/>
              </a:rPr>
              <a:t>observed</a:t>
            </a:r>
            <a:r>
              <a:rPr lang="es-ES_tradnl" sz="1796" dirty="0">
                <a:solidFill>
                  <a:srgbClr val="00FFFF"/>
                </a:solidFill>
                <a:latin typeface="Arial" charset="0"/>
              </a:rPr>
              <a:t>: 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(1370), 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(1500), f</a:t>
            </a:r>
            <a:r>
              <a:rPr lang="es-ES_tradnl" sz="1796" baseline="-25000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_tradnl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(1700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). </a:t>
            </a: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whole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picture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complicated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by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mixture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between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them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(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lots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of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works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796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here</a:t>
            </a:r>
            <a:r>
              <a:rPr lang="es-E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</a:t>
            </a:r>
            <a:endParaRPr lang="en-US" sz="1796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796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24897" y="6106614"/>
            <a:ext cx="7239482" cy="400110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s-ES_tradnl" sz="2000" b="1" smtClean="0">
                <a:solidFill>
                  <a:schemeClr val="bg1"/>
                </a:solidFill>
                <a:latin typeface="Arial" charset="0"/>
              </a:rPr>
              <a:t>Only the </a:t>
            </a:r>
            <a:r>
              <a:rPr lang="es-ES_tradnl" sz="2000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(800</a:t>
            </a:r>
            <a:r>
              <a:rPr lang="es-ES_tradnl" sz="2000" b="1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 or K0*(800) “Needs Conformation” @ PDG</a:t>
            </a:r>
            <a:endParaRPr lang="en-US" sz="2000" b="1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03574677"/>
      </p:ext>
    </p:extLst>
  </p:cSld>
  <p:clrMapOvr>
    <a:masterClrMapping/>
  </p:clrMapOvr>
  <p:transition advTm="2866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5419" y="44501"/>
            <a:ext cx="240493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Kappa pole </a:t>
            </a:r>
            <a:r>
              <a:rPr lang="es-ES_tradnl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>
                <a:solidFill>
                  <a:srgbClr val="66FFFF"/>
                </a:solidFill>
                <a:latin typeface="Arial" charset="0"/>
                <a:sym typeface="Symbol" pitchFamily="18" charset="2"/>
              </a:rPr>
              <a:t> CFD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74004" y="548680"/>
            <a:ext cx="8742499" cy="1056360"/>
            <a:chOff x="195418" y="2273211"/>
            <a:chExt cx="8742499" cy="105636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95418" y="2273211"/>
              <a:ext cx="8292761" cy="1056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5936" tIns="43012" rIns="85936" bIns="43012">
              <a:spAutoFit/>
            </a:bodyPr>
            <a:lstStyle/>
            <a:p>
              <a:pPr lvl="0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1) Extracted </a:t>
              </a:r>
              <a:r>
                <a:rPr lang="es-ES_tradnl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our conformal CFD parameterization </a:t>
              </a:r>
              <a:r>
                <a:rPr lang="es-ES" sz="11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A.Rodas &amp; JRP, PRD93,074025 (2016</a:t>
              </a:r>
              <a:r>
                <a:rPr lang="es-ES" sz="11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)</a:t>
              </a:r>
              <a:endPara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</a:t>
              </a: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Fantastic analyticity properties,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160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sz="16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    but still not completely model independent</a:t>
              </a:r>
              <a:endParaRPr lang="es-ES_tradnl" smtClean="0">
                <a:solidFill>
                  <a:srgbClr val="00FFFF"/>
                </a:solidFill>
                <a:latin typeface="Arial" charset="0"/>
                <a:sym typeface="Symbol" pitchFamily="18" charset="2"/>
              </a:endParaRP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" sz="110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rPr>
                <a:t>	</a:t>
              </a:r>
              <a:endParaRPr lang="en-GB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5187793" y="2576874"/>
              <a:ext cx="3750124" cy="449033"/>
            </a:xfrm>
            <a:prstGeom prst="rect">
              <a:avLst/>
            </a:prstGeom>
          </p:spPr>
          <p:txBody>
            <a:bodyPr wrap="none" lIns="78928" tIns="39465" rIns="78928" bIns="39465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(680±15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400" smtClean="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i(334±7.5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sz="2400" err="1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MeV</a:t>
              </a:r>
              <a:r>
                <a:rPr lang="es-ES_tradnl" sz="24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400">
                <a:solidFill>
                  <a:schemeClr val="bg1"/>
                </a:solidFill>
                <a:latin typeface="Arial" charset="0"/>
                <a:sym typeface="Symbol" pitchFamily="18" charset="2"/>
              </a:endParaRP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3124041" y="1308673"/>
            <a:ext cx="6056471" cy="5576711"/>
            <a:chOff x="3124041" y="1308673"/>
            <a:chExt cx="6056471" cy="5576711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041" y="2205384"/>
              <a:ext cx="6056471" cy="4680000"/>
            </a:xfrm>
            <a:prstGeom prst="rect">
              <a:avLst/>
            </a:prstGeom>
          </p:spPr>
        </p:pic>
        <p:cxnSp>
          <p:nvCxnSpPr>
            <p:cNvPr id="25" name="Conector recto 24"/>
            <p:cNvCxnSpPr/>
            <p:nvPr/>
          </p:nvCxnSpPr>
          <p:spPr>
            <a:xfrm flipH="1">
              <a:off x="4860032" y="1308673"/>
              <a:ext cx="1872210" cy="406454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o 35"/>
          <p:cNvGrpSpPr/>
          <p:nvPr/>
        </p:nvGrpSpPr>
        <p:grpSpPr>
          <a:xfrm>
            <a:off x="183805" y="1617474"/>
            <a:ext cx="8668706" cy="3251686"/>
            <a:chOff x="183805" y="1617474"/>
            <a:chExt cx="8668706" cy="3251686"/>
          </a:xfrm>
        </p:grpSpPr>
        <p:grpSp>
          <p:nvGrpSpPr>
            <p:cNvPr id="7" name="Grupo 6"/>
            <p:cNvGrpSpPr/>
            <p:nvPr/>
          </p:nvGrpSpPr>
          <p:grpSpPr>
            <a:xfrm>
              <a:off x="183805" y="1617474"/>
              <a:ext cx="8668706" cy="784830"/>
              <a:chOff x="183805" y="3073543"/>
              <a:chExt cx="8668706" cy="784830"/>
            </a:xfrm>
          </p:grpSpPr>
          <p:sp>
            <p:nvSpPr>
              <p:cNvPr id="2" name="Rectángulo 1"/>
              <p:cNvSpPr/>
              <p:nvPr/>
            </p:nvSpPr>
            <p:spPr>
              <a:xfrm>
                <a:off x="183805" y="3073543"/>
                <a:ext cx="833702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2) Using Padé Sequences… </a:t>
                </a:r>
              </a:p>
              <a:p>
                <a:pPr lvl="0"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sz="11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  A.Rodas </a:t>
                </a:r>
                <a:r>
                  <a:rPr lang="es-ES" sz="11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&amp; JRP  &amp; J. Ruiz de Elvira. </a:t>
                </a:r>
                <a:r>
                  <a:rPr lang="fr-FR" sz="1100">
                    <a:solidFill>
                      <a:srgbClr val="00FFFF"/>
                    </a:solidFill>
                    <a:latin typeface="Arial" charset="0"/>
                  </a:rPr>
                  <a:t>Eur. Phys. J. C (2017) 77:91</a:t>
                </a:r>
                <a:r>
                  <a:rPr lang="es-ES_tradnl" sz="110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smtClean="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60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 </a:t>
                </a:r>
              </a:p>
            </p:txBody>
          </p:sp>
          <p:sp>
            <p:nvSpPr>
              <p:cNvPr id="12" name="Rectángulo 11"/>
              <p:cNvSpPr/>
              <p:nvPr/>
            </p:nvSpPr>
            <p:spPr>
              <a:xfrm>
                <a:off x="5171315" y="3100083"/>
                <a:ext cx="3681196" cy="449033"/>
              </a:xfrm>
              <a:prstGeom prst="rect">
                <a:avLst/>
              </a:prstGeom>
            </p:spPr>
            <p:txBody>
              <a:bodyPr wrap="none" lIns="78928" tIns="39465" rIns="78928" bIns="39465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240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(670±18)-i(295± 28) </a:t>
                </a:r>
                <a:r>
                  <a:rPr lang="es-ES_tradnl" sz="2400" err="1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sz="240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n-GB" sz="2400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</p:grpSp>
        <p:cxnSp>
          <p:nvCxnSpPr>
            <p:cNvPr id="32" name="Conector recto 31"/>
            <p:cNvCxnSpPr/>
            <p:nvPr/>
          </p:nvCxnSpPr>
          <p:spPr>
            <a:xfrm flipH="1">
              <a:off x="4716016" y="2093047"/>
              <a:ext cx="1304990" cy="2776113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/>
          <p:cNvGrpSpPr/>
          <p:nvPr/>
        </p:nvGrpSpPr>
        <p:grpSpPr>
          <a:xfrm>
            <a:off x="183805" y="4509380"/>
            <a:ext cx="4923317" cy="1991138"/>
            <a:chOff x="183805" y="4509380"/>
            <a:chExt cx="4923317" cy="1991138"/>
          </a:xfrm>
        </p:grpSpPr>
        <p:sp>
          <p:nvSpPr>
            <p:cNvPr id="8" name="Rectángulo 7"/>
            <p:cNvSpPr/>
            <p:nvPr/>
          </p:nvSpPr>
          <p:spPr>
            <a:xfrm>
              <a:off x="183805" y="5805264"/>
              <a:ext cx="2977548" cy="695254"/>
            </a:xfrm>
            <a:prstGeom prst="rect">
              <a:avLst/>
            </a:prstGeom>
          </p:spPr>
          <p:txBody>
            <a:bodyPr wrap="square" lIns="78928" tIns="39465" rIns="78928" bIns="39465">
              <a:spAutoFit/>
            </a:bodyPr>
            <a:lstStyle/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Compare to PDG:                             </a:t>
              </a:r>
            </a:p>
            <a:p>
              <a:pPr algn="ctr"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sz="200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(682±29</a:t>
              </a:r>
              <a:r>
                <a:rPr lang="es-ES_tradnl" sz="200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)-</a:t>
              </a:r>
              <a:r>
                <a:rPr lang="es-ES_tradnl" sz="200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i(273±12</a:t>
              </a:r>
              <a:r>
                <a:rPr lang="es-ES_tradnl" sz="200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) MeV </a:t>
              </a:r>
              <a:r>
                <a:rPr lang="es-ES_tradnl" sz="2000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 </a:t>
              </a:r>
              <a:endParaRPr lang="en-GB" sz="2000">
                <a:solidFill>
                  <a:srgbClr val="FFFF00"/>
                </a:solidFill>
                <a:latin typeface="Arial" charset="0"/>
                <a:sym typeface="Symbol" pitchFamily="18" charset="2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4368727" y="4509380"/>
              <a:ext cx="738395" cy="324000"/>
            </a:xfrm>
            <a:prstGeom prst="rect">
              <a:avLst/>
            </a:prstGeom>
            <a:solidFill>
              <a:schemeClr val="accent1">
                <a:alpha val="38000"/>
              </a:schemeClr>
            </a:solidFill>
            <a:ln>
              <a:solidFill>
                <a:schemeClr val="bg1">
                  <a:lumMod val="95000"/>
                  <a:alpha val="2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05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459664" y="1495134"/>
            <a:ext cx="1159929" cy="735082"/>
            <a:chOff x="755575" y="1988840"/>
            <a:chExt cx="1159929" cy="735082"/>
          </a:xfrm>
        </p:grpSpPr>
        <p:sp>
          <p:nvSpPr>
            <p:cNvPr id="21" name="Explosión 2 20"/>
            <p:cNvSpPr/>
            <p:nvPr/>
          </p:nvSpPr>
          <p:spPr>
            <a:xfrm>
              <a:off x="755575" y="1988840"/>
              <a:ext cx="1159929" cy="735082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ángulo 21"/>
            <p:cNvSpPr/>
            <p:nvPr/>
          </p:nvSpPr>
          <p:spPr>
            <a:xfrm rot="20550522">
              <a:off x="878486" y="2192313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b="1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NEW!!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041" y="2205384"/>
            <a:ext cx="6056471" cy="4680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92081" y="540188"/>
            <a:ext cx="3744416" cy="449033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(</a:t>
            </a:r>
            <a:r>
              <a:rPr lang="es-ES_tradnl" sz="2400" smtClean="0">
                <a:solidFill>
                  <a:srgbClr val="FFFF00"/>
                </a:solidFill>
                <a:latin typeface="Arial" charset="0"/>
                <a:sym typeface="Symbol" pitchFamily="18" charset="2"/>
              </a:rPr>
              <a:t>658±13)-i(278.5±12) </a:t>
            </a:r>
            <a:r>
              <a:rPr lang="es-ES_tradnl" sz="2400" err="1">
                <a:solidFill>
                  <a:srgbClr val="FFFF00"/>
                </a:solidFill>
                <a:latin typeface="Arial" charset="0"/>
                <a:sym typeface="Symbol" pitchFamily="18" charset="2"/>
              </a:rPr>
              <a:t>MeV</a:t>
            </a:r>
            <a:r>
              <a:rPr lang="es-ES_tradnl" sz="2400">
                <a:solidFill>
                  <a:srgbClr val="FFFF00"/>
                </a:solidFill>
                <a:latin typeface="Arial" charset="0"/>
                <a:sym typeface="Symbol" pitchFamily="18" charset="2"/>
              </a:rPr>
              <a:t> </a:t>
            </a:r>
            <a:endParaRPr lang="en-GB" sz="2400">
              <a:solidFill>
                <a:srgbClr val="FFFF00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4220" y="44624"/>
            <a:ext cx="3033309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Model independent analysis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9158" y="490439"/>
            <a:ext cx="4405478" cy="54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Roy-Steiner </a:t>
            </a:r>
            <a:r>
              <a:rPr lang="es-ES_tradnl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SOLUTION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from Paris group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Decotes-Genon-Moussallam 2006</a:t>
            </a:r>
            <a:endParaRPr lang="en-GB" sz="12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226747" y="1120902"/>
            <a:ext cx="8953765" cy="5764482"/>
            <a:chOff x="226747" y="1120902"/>
            <a:chExt cx="8953765" cy="5764482"/>
          </a:xfrm>
        </p:grpSpPr>
        <p:grpSp>
          <p:nvGrpSpPr>
            <p:cNvPr id="17" name="Grupo 16"/>
            <p:cNvGrpSpPr/>
            <p:nvPr/>
          </p:nvGrpSpPr>
          <p:grpSpPr>
            <a:xfrm>
              <a:off x="226747" y="1120902"/>
              <a:ext cx="8953765" cy="5764482"/>
              <a:chOff x="226747" y="1120902"/>
              <a:chExt cx="8953765" cy="5764482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041" y="2205384"/>
                <a:ext cx="6056471" cy="4680000"/>
              </a:xfrm>
              <a:prstGeom prst="rect">
                <a:avLst/>
              </a:prstGeom>
            </p:spPr>
          </p:pic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6747" y="1143640"/>
                <a:ext cx="4431126" cy="548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85936" tIns="43012" rIns="85936" bIns="43012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Our Roy-Steiner analysis of FIT to data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1200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JRP, A. Rodas, </a:t>
                </a:r>
                <a:r>
                  <a:rPr lang="es-ES_tradnl" sz="1200" b="1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in preparation</a:t>
                </a:r>
                <a:endParaRPr lang="en-GB" sz="1200" b="1">
                  <a:solidFill>
                    <a:schemeClr val="bg1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9" name="Rectángulo 8"/>
              <p:cNvSpPr/>
              <p:nvPr/>
            </p:nvSpPr>
            <p:spPr>
              <a:xfrm>
                <a:off x="5292081" y="1120902"/>
                <a:ext cx="3744416" cy="449033"/>
              </a:xfrm>
              <a:prstGeom prst="rect">
                <a:avLst/>
              </a:prstGeom>
            </p:spPr>
            <p:txBody>
              <a:bodyPr wrap="square" lIns="78928" tIns="39465" rIns="78928" bIns="39465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sz="2400" b="1">
                    <a:solidFill>
                      <a:srgbClr val="FFFF00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_tradnl" sz="2400" b="1" smtClean="0">
                    <a:solidFill>
                      <a:srgbClr val="FFFF00"/>
                    </a:solidFill>
                    <a:latin typeface="Arial" charset="0"/>
                    <a:sym typeface="Symbol" pitchFamily="18" charset="2"/>
                  </a:rPr>
                  <a:t>662±13)-i(289±25) </a:t>
                </a:r>
                <a:r>
                  <a:rPr lang="es-ES_tradnl" sz="2400" b="1" err="1">
                    <a:solidFill>
                      <a:srgbClr val="FFFF00"/>
                    </a:solidFill>
                    <a:latin typeface="Arial" charset="0"/>
                    <a:sym typeface="Symbol" pitchFamily="18" charset="2"/>
                  </a:rPr>
                  <a:t>MeV</a:t>
                </a:r>
                <a:r>
                  <a:rPr lang="es-ES_tradnl" sz="2400" b="1">
                    <a:solidFill>
                      <a:srgbClr val="FFFF00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n-GB" sz="2400" b="1">
                  <a:solidFill>
                    <a:srgbClr val="FFFF00"/>
                  </a:solidFill>
                  <a:latin typeface="Arial" charset="0"/>
                  <a:sym typeface="Symbol" pitchFamily="18" charset="2"/>
                </a:endParaRPr>
              </a:p>
            </p:txBody>
          </p:sp>
        </p:grpSp>
        <p:cxnSp>
          <p:nvCxnSpPr>
            <p:cNvPr id="14" name="Conector recto 13"/>
            <p:cNvCxnSpPr/>
            <p:nvPr/>
          </p:nvCxnSpPr>
          <p:spPr>
            <a:xfrm flipH="1">
              <a:off x="4657873" y="1620828"/>
              <a:ext cx="2010159" cy="3136980"/>
            </a:xfrm>
            <a:prstGeom prst="line">
              <a:avLst/>
            </a:prstGeom>
            <a:ln w="22225">
              <a:solidFill>
                <a:srgbClr val="FF0000"/>
              </a:solidFill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ector recto 9"/>
          <p:cNvCxnSpPr/>
          <p:nvPr/>
        </p:nvCxnSpPr>
        <p:spPr>
          <a:xfrm flipH="1">
            <a:off x="4427984" y="989221"/>
            <a:ext cx="936104" cy="3768587"/>
          </a:xfrm>
          <a:prstGeom prst="line">
            <a:avLst/>
          </a:prstGeom>
          <a:ln w="22225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197169" y="3377123"/>
            <a:ext cx="28119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20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We have: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Constrained Fit to data (not solved)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Improved P-wave (data OK)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Used Hyperbolic DR both in real axis and complex plane.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Improved Pomeron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Constrained </a:t>
            </a:r>
            <a:r>
              <a:rPr lang="el-GR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ππ→</a:t>
            </a: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KK input with DR</a:t>
            </a:r>
          </a:p>
          <a:p>
            <a:pPr marL="171450" lvl="0" indent="-171450" defTabSz="85967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12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Other technicalities</a:t>
            </a:r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226747" y="5599984"/>
            <a:ext cx="2811927" cy="1015663"/>
          </a:xfrm>
          <a:prstGeom prst="rect">
            <a:avLst/>
          </a:prstGeom>
          <a:ln w="158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Independent dispersive determination of the K</a:t>
            </a:r>
            <a:r>
              <a:rPr lang="es-ES" sz="2000" baseline="-25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0</a:t>
            </a:r>
            <a:r>
              <a:rPr lang="es-ES" sz="20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*(800)</a:t>
            </a:r>
            <a:endParaRPr lang="en-US" sz="3200">
              <a:solidFill>
                <a:schemeClr val="bg1"/>
              </a:solidFill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7045793" y="2873514"/>
            <a:ext cx="1856802" cy="712579"/>
            <a:chOff x="455845" y="2010973"/>
            <a:chExt cx="1856802" cy="712579"/>
          </a:xfrm>
        </p:grpSpPr>
        <p:sp>
          <p:nvSpPr>
            <p:cNvPr id="25" name="Explosión 2 24"/>
            <p:cNvSpPr/>
            <p:nvPr/>
          </p:nvSpPr>
          <p:spPr>
            <a:xfrm>
              <a:off x="455845" y="2010973"/>
              <a:ext cx="1856802" cy="712579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ángulo 25"/>
            <p:cNvSpPr/>
            <p:nvPr/>
          </p:nvSpPr>
          <p:spPr>
            <a:xfrm rot="20550522">
              <a:off x="596358" y="2192313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b="1" smtClean="0">
                  <a:solidFill>
                    <a:srgbClr val="FFFF00"/>
                  </a:solidFill>
                  <a:latin typeface="Arial" charset="0"/>
                  <a:sym typeface="Symbol" pitchFamily="18" charset="2"/>
                </a:rPr>
                <a:t>Preliminary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27" name="Rectángulo 26"/>
          <p:cNvSpPr/>
          <p:nvPr/>
        </p:nvSpPr>
        <p:spPr>
          <a:xfrm>
            <a:off x="4368727" y="4509380"/>
            <a:ext cx="738395" cy="324000"/>
          </a:xfrm>
          <a:prstGeom prst="rect">
            <a:avLst/>
          </a:prstGeom>
          <a:solidFill>
            <a:schemeClr val="accent1">
              <a:alpha val="38000"/>
            </a:schemeClr>
          </a:solidFill>
          <a:ln>
            <a:solidFill>
              <a:schemeClr val="bg1">
                <a:lumMod val="95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6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980728"/>
            <a:ext cx="8352928" cy="2618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Dispersion relations have been useful for establishing the existence of resonances and for rigorous </a:t>
            </a:r>
            <a:r>
              <a:rPr lang="es-ES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determinations of 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5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 light scalars, they have settled the longstanding </a:t>
            </a:r>
            <a:r>
              <a:rPr lang="el-GR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-meson controversy and are on the way to settle that of the </a:t>
            </a:r>
            <a:r>
              <a:rPr lang="el-GR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-meson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052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provided first preliminary results for K</a:t>
            </a:r>
            <a:r>
              <a:rPr lang="es-ES" sz="2052" baseline="-25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s-ES" sz="2052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*(800)</a:t>
            </a:r>
            <a:endParaRPr lang="es-ES_tradnl" sz="2052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2052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7504" y="1431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s-ES_tradnl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0" y="490021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99592" y="3861048"/>
            <a:ext cx="8508178" cy="1880194"/>
          </a:xfrm>
          <a:prstGeom prst="rect">
            <a:avLst/>
          </a:prstGeom>
        </p:spPr>
        <p:txBody>
          <a:bodyPr wrap="square" lIns="78928" tIns="39465" rIns="78928" bIns="39465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1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Still in progress: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A second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dispersive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determination with Roy-Steiner and FDRs 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will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finally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settle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l-GR" sz="1600">
                <a:solidFill>
                  <a:srgbClr val="00FFFF"/>
                </a:solidFill>
                <a:latin typeface="Arial" charset="0"/>
              </a:rPr>
              <a:t>κ</a:t>
            </a:r>
            <a:r>
              <a:rPr lang="es-ES" sz="1600">
                <a:solidFill>
                  <a:srgbClr val="00FFFF"/>
                </a:solidFill>
                <a:latin typeface="Arial" charset="0"/>
              </a:rPr>
              <a:t>/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</a:t>
            </a:r>
            <a:r>
              <a:rPr lang="es-ES_tradnl" baseline="-25000">
                <a:solidFill>
                  <a:srgbClr val="00FFFF"/>
                </a:solidFill>
                <a:latin typeface="Arial" charset="0"/>
              </a:rPr>
              <a:t>0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*(800)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issue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at </a:t>
            </a:r>
            <a:r>
              <a:rPr lang="es-ES_tradnl" sz="1600" err="1">
                <a:solidFill>
                  <a:srgbClr val="66FFFF"/>
                </a:solidFill>
                <a:latin typeface="Arial" charset="0"/>
                <a:sym typeface="Symbol" pitchFamily="18" charset="2"/>
              </a:rPr>
              <a:t>the</a:t>
            </a:r>
            <a:r>
              <a:rPr lang="es-ES_tradnl" sz="160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PDG. 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Our group has been asked to do it. 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First preliminary results available. Nice agreement with other dispersive aproach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16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We are about to finish the </a:t>
            </a:r>
            <a:r>
              <a:rPr lang="el-GR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ππ→</a:t>
            </a:r>
            <a:r>
              <a:rPr lang="es-E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KK</a:t>
            </a:r>
            <a:r>
              <a:rPr lang="es-ES_tradnl" sz="16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 analysis needed as input for </a:t>
            </a:r>
            <a:r>
              <a:rPr lang="el-GR" sz="1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</a:t>
            </a:r>
            <a:r>
              <a:rPr lang="es-ES" sz="1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</a:t>
            </a:r>
            <a:r>
              <a:rPr lang="el-GR" sz="1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→</a:t>
            </a:r>
            <a:r>
              <a:rPr lang="el-GR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π</a:t>
            </a:r>
            <a:r>
              <a:rPr lang="es-ES" sz="14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K</a:t>
            </a:r>
            <a:endParaRPr lang="en-GB" sz="12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11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61953" y="548680"/>
            <a:ext cx="386489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sets:</a:t>
            </a:r>
            <a:endParaRPr lang="es-E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Estabrooks et al. 78 (SLAC)</a:t>
            </a:r>
          </a:p>
          <a:p>
            <a:r>
              <a:rPr lang="es-ES" sz="14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Aston et al.88 (SLAC-LASS</a:t>
            </a:r>
            <a:r>
              <a:rPr lang="es-ES" sz="14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s-ES" sz="1400" smtClean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I=1/2 and 3/2 combination</a:t>
            </a:r>
            <a:endParaRPr lang="es-E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96" y="582357"/>
            <a:ext cx="4073326" cy="4320480"/>
          </a:xfrm>
          <a:prstGeom prst="rect">
            <a:avLst/>
          </a:prstGeom>
        </p:spPr>
      </p:pic>
      <p:cxnSp>
        <p:nvCxnSpPr>
          <p:cNvPr id="16" name="Conector recto de flecha 15"/>
          <p:cNvCxnSpPr>
            <a:stCxn id="18" idx="1"/>
          </p:cNvCxnSpPr>
          <p:nvPr/>
        </p:nvCxnSpPr>
        <p:spPr>
          <a:xfrm flipH="1" flipV="1">
            <a:off x="1544435" y="1806493"/>
            <a:ext cx="2983112" cy="6840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18" idx="1"/>
          </p:cNvCxnSpPr>
          <p:nvPr/>
        </p:nvCxnSpPr>
        <p:spPr>
          <a:xfrm flipH="1">
            <a:off x="1575219" y="2490569"/>
            <a:ext cx="2952328" cy="144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4527547" y="2136626"/>
                <a:ext cx="488775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clear “peak” or phase movement</a:t>
                </a:r>
              </a:p>
              <a:p>
                <a:r>
                  <a:rPr lang="es-ES" sz="20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_tradnl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_tradnl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𝜅</m:t>
                        </m:r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/</m:t>
                        </m:r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(800)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n-GB" sz="2000" dirty="0" smtClean="0">
                    <a:solidFill>
                      <a:schemeClr val="bg1"/>
                    </a:solidFill>
                    <a:latin typeface="Arial" charset="0"/>
                    <a:sym typeface="Symbol" pitchFamily="18" charset="2"/>
                  </a:rPr>
                  <a:t>resonance</a:t>
                </a:r>
                <a:endParaRPr lang="es-ES" sz="2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547" y="2136626"/>
                <a:ext cx="4887757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372" t="-341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ángulo 20"/>
          <p:cNvSpPr/>
          <p:nvPr/>
        </p:nvSpPr>
        <p:spPr>
          <a:xfrm>
            <a:off x="4505843" y="3030628"/>
            <a:ext cx="5394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Definitely NO BREIT-WIGNER shape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249685" y="5172275"/>
            <a:ext cx="4824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Mathematically correct to use POLES</a:t>
            </a:r>
            <a:endParaRPr lang="es-E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3089815" y="44624"/>
            <a:ext cx="2485050" cy="362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127" tIns="42565" rIns="85127" bIns="42565">
            <a:spAutoFit/>
          </a:bodyPr>
          <a:lstStyle/>
          <a:p>
            <a:pPr algn="ctr" defTabSz="85165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Data on </a:t>
            </a:r>
            <a:r>
              <a:rPr lang="el-GR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π</a:t>
            </a:r>
            <a:r>
              <a:rPr lang="es-ES" sz="1796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K scattering:</a:t>
            </a:r>
            <a:endParaRPr lang="en-GB" sz="1539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89193" tIns="44596" rIns="89193" bIns="44596"/>
          <a:lstStyle/>
          <a:p>
            <a:pPr algn="ctr" defTabSz="781903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88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4810" y="5942307"/>
            <a:ext cx="8404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support for K0*(800) from decays of heavier mesons, but rigorous </a:t>
            </a:r>
          </a:p>
          <a:p>
            <a:r>
              <a:rPr lang="es-ES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model-independent extractions absent. Often inadequate Breit-Wigner formalism</a:t>
            </a:r>
            <a:endParaRPr lang="es-ES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07504" y="14318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Resonances as poles</a:t>
            </a:r>
            <a:endParaRPr lang="es-ES_tradnl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0" y="404664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1537519" y="1026140"/>
                <a:ext cx="6048672" cy="98174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universal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features of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resonances are their </a:t>
                </a:r>
                <a:endParaRPr lang="es-ES_tradnl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pole </a:t>
                </a:r>
                <a:r>
                  <a:rPr lang="es-ES_tradnl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positions and residues </a:t>
                </a:r>
                <a:r>
                  <a:rPr lang="es-ES_tradnl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</a:t>
                </a: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ES_tradnl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s-ES_tradnl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s-E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s-E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𝑝𝑜𝑙𝑒</m:t>
                            </m:r>
                          </m:sub>
                        </m:sSub>
                      </m:e>
                    </m:rad>
                    <m:r>
                      <a:rPr lang="es-ES_tradnl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s-ES_tradnl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M-i </a:t>
                </a:r>
                <a:r>
                  <a:rPr lang="el-GR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es-ES" i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/2</a:t>
                </a:r>
                <a:endParaRPr lang="es-ES_tradnl" i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7519" y="1026140"/>
                <a:ext cx="6048672" cy="981744"/>
              </a:xfrm>
              <a:prstGeom prst="rect">
                <a:avLst/>
              </a:prstGeom>
              <a:blipFill rotWithShape="0">
                <a:blip r:embed="rId2"/>
                <a:stretch>
                  <a:fillRect t="-2454" b="-2454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193682" y="2256735"/>
            <a:ext cx="87363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6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*in </a:t>
            </a:r>
            <a:r>
              <a:rPr lang="es-ES_tradnl" sz="16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Riemann sheet obtained from </a:t>
            </a:r>
            <a:r>
              <a:rPr lang="es-ES_tradnl" sz="16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analytic continuation through </a:t>
            </a:r>
            <a:r>
              <a:rPr lang="es-ES_tradnl" sz="160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physical cut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29386"/>
            <a:ext cx="7882230" cy="3967966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196876" y="618336"/>
            <a:ext cx="87502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Breit-Wigner shape is just an approximation for narrow and isolated resonances </a:t>
            </a:r>
            <a:endParaRPr lang="es-ES_tradn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66877" y="2907619"/>
            <a:ext cx="94128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s-plane</a:t>
            </a:r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644908" y="2738663"/>
            <a:ext cx="62068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Im s</a:t>
            </a:r>
            <a:endParaRPr lang="en-US"/>
          </a:p>
        </p:txBody>
      </p:sp>
      <p:sp>
        <p:nvSpPr>
          <p:cNvPr id="12" name="Rectángulo 11"/>
          <p:cNvSpPr/>
          <p:nvPr/>
        </p:nvSpPr>
        <p:spPr>
          <a:xfrm>
            <a:off x="7275849" y="5013325"/>
            <a:ext cx="65915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_tradnl" smtClean="0">
                <a:latin typeface="Arial" panose="020B0604020202020204" pitchFamily="34" charset="0"/>
                <a:cs typeface="Arial" panose="020B0604020202020204" pitchFamily="34" charset="0"/>
              </a:rPr>
              <a:t>Re 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26013" y="-32421"/>
            <a:ext cx="3507797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algn="ctr"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Why use dispersion relation</a:t>
            </a:r>
            <a:r>
              <a:rPr lang="es-ES_tradnl" dirty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</a:t>
            </a: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?    </a:t>
            </a:r>
            <a:endParaRPr lang="en-GB" dirty="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356473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90033" tIns="45016" rIns="90033" bIns="45016"/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8233" y="548680"/>
            <a:ext cx="5226216" cy="147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CAUSALITY: 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Amplitudes T(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s,t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are ANALYTIC in </a:t>
            </a:r>
            <a:endParaRPr lang="es-ES_tradnl" dirty="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but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cuts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thresholds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.</a:t>
            </a: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Crossing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implies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left</a:t>
            </a:r>
            <a:r>
              <a:rPr lang="es-ES_tradnl" dirty="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cut</a:t>
            </a:r>
            <a:r>
              <a:rPr lang="es-ES_tradnl" dirty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from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u-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channel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threshold</a:t>
            </a:r>
            <a:endParaRPr lang="es-ES_tradnl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188923" y="620643"/>
            <a:ext cx="8847573" cy="2649276"/>
            <a:chOff x="40515" y="684287"/>
            <a:chExt cx="10346745" cy="2920950"/>
          </a:xfrm>
        </p:grpSpPr>
        <p:graphicFrame>
          <p:nvGraphicFramePr>
            <p:cNvPr id="464898" name="Object 2"/>
            <p:cNvGraphicFramePr>
              <a:graphicFrameLocks noChangeAspect="1"/>
            </p:cNvGraphicFramePr>
            <p:nvPr/>
          </p:nvGraphicFramePr>
          <p:xfrm>
            <a:off x="6549766" y="684287"/>
            <a:ext cx="3837494" cy="2920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9" name="Acrobat Document" r:id="rId3" imgW="4267200" imgH="3247845" progId="AcroExch.Document.DC">
                    <p:embed/>
                  </p:oleObj>
                </mc:Choice>
                <mc:Fallback>
                  <p:oleObj name="Acrobat Document" r:id="rId3" imgW="4267200" imgH="3247845" progId="AcroExch.Document.DC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49766" y="684287"/>
                          <a:ext cx="3837494" cy="2920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40515" y="2521500"/>
              <a:ext cx="5679468" cy="72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9551" tIns="49777" rIns="99551" bIns="49777">
              <a:spAutoFit/>
            </a:bodyPr>
            <a:lstStyle/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Cauchy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Theorem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determines 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T(</a:t>
              </a:r>
              <a:r>
                <a:rPr lang="es-ES_tradnl" dirty="0" err="1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s,t</a:t>
              </a:r>
              <a:r>
                <a:rPr lang="es-ES_tradnl" dirty="0" smtClean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) 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at ANY s, </a:t>
              </a:r>
            </a:p>
            <a:p>
              <a:pPr defTabSz="85967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from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an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INTEGRAL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on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the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  <a:r>
                <a:rPr lang="es-ES_tradnl" dirty="0" err="1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contour</a:t>
              </a:r>
              <a:r>
                <a: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rPr>
                <a:t> </a:t>
              </a:r>
            </a:p>
          </p:txBody>
        </p:sp>
      </p:grpSp>
      <p:sp>
        <p:nvSpPr>
          <p:cNvPr id="464901" name="Rectangle 5"/>
          <p:cNvSpPr>
            <a:spLocks noChangeArrowheads="1"/>
          </p:cNvSpPr>
          <p:nvPr/>
        </p:nvSpPr>
        <p:spPr bwMode="auto">
          <a:xfrm>
            <a:off x="4492319" y="-186001"/>
            <a:ext cx="159462" cy="37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8928" tIns="39465" rIns="78928" bIns="3946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89389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30555" y="5034565"/>
            <a:ext cx="1135352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Good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for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: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00656" y="5042142"/>
            <a:ext cx="4593671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1)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Calculating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T(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s,t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)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where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there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is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not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00651" y="5506897"/>
            <a:ext cx="3148724" cy="36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2)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Constraining</a:t>
            </a:r>
            <a:r>
              <a:rPr lang="es-ES_tradnl">
                <a:solidFill>
                  <a:srgbClr val="FFFFFF"/>
                </a:solidFill>
                <a:latin typeface="Arial" charset="0"/>
                <a:sym typeface="Symbol" pitchFamily="18" charset="2"/>
              </a:rPr>
              <a:t> data </a:t>
            </a:r>
            <a:r>
              <a:rPr lang="es-ES_tradnl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analysis</a:t>
            </a:r>
            <a:endParaRPr lang="es-ES_tradnl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700652" y="5956490"/>
            <a:ext cx="7026004" cy="64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5936" tIns="43012" rIns="85936" bIns="43012">
            <a:spAutoFit/>
          </a:bodyPr>
          <a:lstStyle/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3) ONLY MODEL INDEPENDENT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extrapolation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to </a:t>
            </a:r>
            <a:r>
              <a:rPr lang="es-ES_tradnl" dirty="0" err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complex</a:t>
            </a: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s-</a:t>
            </a:r>
            <a:r>
              <a:rPr lang="es-ES_tradnl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plane</a:t>
            </a:r>
            <a:endParaRPr lang="es-ES_tradnl" dirty="0" smtClean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  <a:p>
            <a:pPr defTabSz="8596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dirty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</a:t>
            </a:r>
            <a:r>
              <a:rPr lang="es-ES_tradnl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  </a:t>
            </a:r>
            <a:r>
              <a:rPr lang="es-ES_tradnl" sz="16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without</a:t>
            </a:r>
            <a:r>
              <a:rPr lang="es-ES_tradnl" sz="1600" dirty="0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 extra </a:t>
            </a:r>
            <a:r>
              <a:rPr lang="es-ES_tradnl" sz="1600" dirty="0" err="1" smtClean="0">
                <a:solidFill>
                  <a:srgbClr val="FFFFFF"/>
                </a:solidFill>
                <a:latin typeface="Arial" charset="0"/>
                <a:sym typeface="Symbol" pitchFamily="18" charset="2"/>
              </a:rPr>
              <a:t>assumptions</a:t>
            </a:r>
            <a:endParaRPr lang="es-ES_tradnl" sz="1600" dirty="0">
              <a:solidFill>
                <a:srgbClr val="FFFFFF"/>
              </a:solidFill>
              <a:latin typeface="Arial" charset="0"/>
              <a:sym typeface="Symbol" pitchFamily="18" charset="2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62282" y="3072465"/>
            <a:ext cx="8444104" cy="1502636"/>
            <a:chOff x="162282" y="3072465"/>
            <a:chExt cx="8444104" cy="1502636"/>
          </a:xfrm>
        </p:grpSpPr>
        <p:grpSp>
          <p:nvGrpSpPr>
            <p:cNvPr id="27" name="26 Grupo"/>
            <p:cNvGrpSpPr/>
            <p:nvPr/>
          </p:nvGrpSpPr>
          <p:grpSpPr>
            <a:xfrm>
              <a:off x="162282" y="3072465"/>
              <a:ext cx="8444104" cy="1502636"/>
              <a:chOff x="189772" y="3387539"/>
              <a:chExt cx="9874906" cy="1656727"/>
            </a:xfrm>
          </p:grpSpPr>
          <p:sp>
            <p:nvSpPr>
              <p:cNvPr id="19" name="Rectangle 2"/>
              <p:cNvSpPr>
                <a:spLocks noChangeArrowheads="1"/>
              </p:cNvSpPr>
              <p:nvPr/>
            </p:nvSpPr>
            <p:spPr bwMode="auto">
              <a:xfrm>
                <a:off x="189772" y="3387539"/>
                <a:ext cx="6221605" cy="7216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551" tIns="49777" rIns="99551" bIns="49777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If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smtClean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T-&gt;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0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fast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enough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at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high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s,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curved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part</a:t>
                </a:r>
                <a:r>
                  <a:rPr lang="es-ES_tradnl" dirty="0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dirty="0" err="1">
                    <a:solidFill>
                      <a:srgbClr val="FFFFFF"/>
                    </a:solidFill>
                    <a:latin typeface="Arial" charset="0"/>
                    <a:sym typeface="Symbol" pitchFamily="18" charset="2"/>
                  </a:rPr>
                  <a:t>vanishes</a:t>
                </a:r>
                <a:endParaRPr lang="es-ES_tradnl" dirty="0">
                  <a:solidFill>
                    <a:srgbClr val="FFFFFF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5000539" y="4017218"/>
                <a:ext cx="5064139" cy="1027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551" tIns="49777" rIns="99551" bIns="49777">
                <a:spAutoFit/>
              </a:bodyPr>
              <a:lstStyle/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Otherwise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, </a:t>
                </a:r>
                <a:r>
                  <a:rPr lang="es-ES_tradnl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determined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up to </a:t>
                </a:r>
                <a:r>
                  <a:rPr lang="es-ES_tradnl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polynomial</a:t>
                </a:r>
                <a:r>
                  <a:rPr lang="es-ES_tradnl" dirty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endParaRPr lang="es-ES_tradnl" dirty="0" smtClean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(</a:t>
                </a:r>
                <a:r>
                  <a:rPr lang="es-ES_tradnl" dirty="0" err="1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subtractions</a:t>
                </a:r>
                <a:r>
                  <a:rPr lang="es-ES_tradnl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)</a:t>
                </a:r>
              </a:p>
              <a:p>
                <a:pPr defTabSz="85967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_tradnl" b="1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Left</a:t>
                </a:r>
                <a:r>
                  <a:rPr lang="es-ES_tradnl" b="1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b="1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cut</a:t>
                </a:r>
                <a:r>
                  <a:rPr lang="es-ES_tradnl" b="1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</a:t>
                </a:r>
                <a:r>
                  <a:rPr lang="es-ES_tradnl" b="1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usually</a:t>
                </a:r>
                <a:r>
                  <a:rPr lang="es-ES_tradnl" b="1" dirty="0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 a </a:t>
                </a:r>
                <a:r>
                  <a:rPr lang="es-ES_tradnl" b="1" dirty="0" err="1" smtClean="0">
                    <a:solidFill>
                      <a:srgbClr val="00FFFF"/>
                    </a:solidFill>
                    <a:latin typeface="Arial" charset="0"/>
                    <a:sym typeface="Symbol" pitchFamily="18" charset="2"/>
                  </a:rPr>
                  <a:t>problem</a:t>
                </a:r>
                <a:endParaRPr lang="es-ES_tradnl" b="1" dirty="0">
                  <a:solidFill>
                    <a:srgbClr val="00FFFF"/>
                  </a:solidFill>
                  <a:latin typeface="Arial" charset="0"/>
                  <a:sym typeface="Symbol" pitchFamily="18" charset="2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1 CuadroTexto"/>
                <p:cNvSpPr txBox="1"/>
                <p:nvPr/>
              </p:nvSpPr>
              <p:spPr>
                <a:xfrm>
                  <a:off x="251520" y="3726991"/>
                  <a:ext cx="4024484" cy="7646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000" b="0" i="1" smtClean="0">
                            <a:latin typeface="Cambria Math"/>
                          </a:rPr>
                          <m:t>𝑇</m:t>
                        </m:r>
                        <m:d>
                          <m:d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s-ES" sz="20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s-E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s-ES" sz="20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ES" sz="2000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s-ES" sz="2000" b="0" i="1" smtClean="0">
                                <a:latin typeface="Cambria Math"/>
                              </a:rPr>
                              <m:t>h</m:t>
                            </m:r>
                          </m:sub>
                          <m:sup>
                            <m:r>
                              <a:rPr lang="es-ES" sz="20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f>
                              <m:fPr>
                                <m:ctrlPr>
                                  <a:rPr lang="es-E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𝐼𝑚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′,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𝑠</m:t>
                                </m:r>
                                <m:r>
                                  <a:rPr lang="es-ES" sz="2000" b="0" i="1" smtClean="0">
                                    <a:latin typeface="Cambria Math"/>
                                  </a:rPr>
                                  <m:t>′</m:t>
                                </m:r>
                              </m:den>
                            </m:f>
                          </m:e>
                        </m:nary>
                        <m:r>
                          <a:rPr lang="es-ES" sz="2000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000" b="0" i="1" smtClean="0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es-ES" sz="20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s-ES" sz="2000" b="0" i="1" smtClean="0">
                            <a:latin typeface="Cambria Math"/>
                          </a:rPr>
                          <m:t>+</m:t>
                        </m:r>
                        <m:r>
                          <a:rPr lang="es-ES" sz="2000" b="0" i="1" smtClean="0">
                            <a:latin typeface="Cambria Math"/>
                          </a:rPr>
                          <m:t>𝐿𝐶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" name="1 CuadroTexto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726991"/>
                  <a:ext cx="4024484" cy="76469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375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902" y="49018"/>
            <a:ext cx="8655798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 so much worries about low energy and CORRECT ANALYTIC STRUCTURE?</a:t>
            </a:r>
            <a:endParaRPr lang="en-US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3941" tIns="51969" rIns="103941" bIns="51969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"/>
              <p:cNvSpPr>
                <a:spLocks noChangeArrowheads="1"/>
              </p:cNvSpPr>
              <p:nvPr/>
            </p:nvSpPr>
            <p:spPr bwMode="auto">
              <a:xfrm>
                <a:off x="140899" y="643633"/>
                <a:ext cx="5324373" cy="38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202" tIns="49603" rIns="99202" bIns="49603">
                <a:spAutoFit/>
              </a:bodyPr>
              <a:lstStyle/>
              <a:p>
                <a:pPr defTabSz="992464"/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Analyticity is expressed in the </a:t>
                </a:r>
                <a:r>
                  <a:rPr lang="en-US" i="1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</a:t>
                </a:r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-variable, not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endParaRPr lang="en-US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899" y="643633"/>
                <a:ext cx="5324373" cy="380188"/>
              </a:xfrm>
              <a:prstGeom prst="rect">
                <a:avLst/>
              </a:prstGeom>
              <a:blipFill rotWithShape="0">
                <a:blip r:embed="rId13"/>
                <a:stretch>
                  <a:fillRect l="-801" t="-6452" b="-241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902" y="49018"/>
            <a:ext cx="8655798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n-US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Why so much worries about low energy and CORRECT ANALYTIC STRUCTURE?</a:t>
            </a:r>
            <a:endParaRPr lang="en-US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504084"/>
            <a:ext cx="106934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103941" tIns="51969" rIns="103941" bIns="51969"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0595" y="1105072"/>
            <a:ext cx="8811405" cy="3456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grpSp>
        <p:nvGrpSpPr>
          <p:cNvPr id="8" name="Grupo 7"/>
          <p:cNvGrpSpPr/>
          <p:nvPr/>
        </p:nvGrpSpPr>
        <p:grpSpPr>
          <a:xfrm>
            <a:off x="162000" y="1372387"/>
            <a:ext cx="8798574" cy="2300597"/>
            <a:chOff x="342900" y="1872555"/>
            <a:chExt cx="12039601" cy="3148056"/>
          </a:xfrm>
        </p:grpSpPr>
        <p:cxnSp>
          <p:nvCxnSpPr>
            <p:cNvPr id="9" name="Conector recto 8"/>
            <p:cNvCxnSpPr>
              <a:cxnSpLocks noChangeAspect="1"/>
            </p:cNvCxnSpPr>
            <p:nvPr/>
          </p:nvCxnSpPr>
          <p:spPr>
            <a:xfrm>
              <a:off x="342900" y="3429000"/>
              <a:ext cx="41783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upo 9"/>
            <p:cNvGrpSpPr>
              <a:grpSpLocks noChangeAspect="1"/>
            </p:cNvGrpSpPr>
            <p:nvPr/>
          </p:nvGrpSpPr>
          <p:grpSpPr>
            <a:xfrm>
              <a:off x="1971675" y="1872555"/>
              <a:ext cx="10410826" cy="3148056"/>
              <a:chOff x="1971675" y="1852611"/>
              <a:chExt cx="10476783" cy="3168000"/>
            </a:xfrm>
          </p:grpSpPr>
          <p:cxnSp>
            <p:nvCxnSpPr>
              <p:cNvPr id="11" name="Conector recto 10"/>
              <p:cNvCxnSpPr/>
              <p:nvPr/>
            </p:nvCxnSpPr>
            <p:spPr>
              <a:xfrm flipV="1">
                <a:off x="6448425" y="3418917"/>
                <a:ext cx="6000033" cy="100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Elipse 11"/>
              <p:cNvSpPr>
                <a:spLocks noChangeAspect="1"/>
              </p:cNvSpPr>
              <p:nvPr/>
            </p:nvSpPr>
            <p:spPr>
              <a:xfrm>
                <a:off x="1971675" y="1852611"/>
                <a:ext cx="3199366" cy="3168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</p:grpSp>
      <p:cxnSp>
        <p:nvCxnSpPr>
          <p:cNvPr id="13" name="Conector recto 12"/>
          <p:cNvCxnSpPr/>
          <p:nvPr/>
        </p:nvCxnSpPr>
        <p:spPr>
          <a:xfrm>
            <a:off x="8185879" y="2433629"/>
            <a:ext cx="774695" cy="55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10526" y="4360354"/>
            <a:ext cx="131545" cy="13154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5" name="Elipse 14"/>
          <p:cNvSpPr/>
          <p:nvPr/>
        </p:nvSpPr>
        <p:spPr>
          <a:xfrm>
            <a:off x="6626638" y="2745434"/>
            <a:ext cx="131545" cy="1315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6" name="Elipse 15"/>
          <p:cNvSpPr>
            <a:spLocks noChangeAspect="1"/>
          </p:cNvSpPr>
          <p:nvPr/>
        </p:nvSpPr>
        <p:spPr>
          <a:xfrm>
            <a:off x="4844649" y="2468071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Elipse 16"/>
          <p:cNvSpPr/>
          <p:nvPr/>
        </p:nvSpPr>
        <p:spPr>
          <a:xfrm>
            <a:off x="6630993" y="2466113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8" name="Elipse 17"/>
          <p:cNvSpPr/>
          <p:nvPr/>
        </p:nvSpPr>
        <p:spPr>
          <a:xfrm>
            <a:off x="4531551" y="2456832"/>
            <a:ext cx="143573" cy="120655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9" name="Elipse 18"/>
          <p:cNvSpPr/>
          <p:nvPr/>
        </p:nvSpPr>
        <p:spPr>
          <a:xfrm>
            <a:off x="5837737" y="2468071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Elipse 19"/>
          <p:cNvSpPr>
            <a:spLocks noChangeAspect="1"/>
          </p:cNvSpPr>
          <p:nvPr/>
        </p:nvSpPr>
        <p:spPr>
          <a:xfrm>
            <a:off x="3723141" y="2466113"/>
            <a:ext cx="131545" cy="131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7878708" y="2140520"/>
                <a:ext cx="596109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708" y="2140520"/>
                <a:ext cx="596109" cy="37451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4228623" y="2201960"/>
                <a:ext cx="609762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623" y="2201960"/>
                <a:ext cx="609762" cy="3745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6722254" y="2835345"/>
                <a:ext cx="839780" cy="2621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ES" sz="1400" b="0" i="1" smtClean="0">
                          <a:latin typeface="Cambria Math" panose="02040503050406030204" pitchFamily="18" charset="0"/>
                        </a:rPr>
                        <m:t>(890)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2254" y="2835345"/>
                <a:ext cx="839780" cy="262163"/>
              </a:xfrm>
              <a:prstGeom prst="rect">
                <a:avLst/>
              </a:prstGeom>
              <a:blipFill rotWithShape="0">
                <a:blip r:embed="rId4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3589445" y="1943300"/>
                <a:ext cx="811925" cy="561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s-E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𝑑𝑙𝑒𝑟</m:t>
                      </m:r>
                    </m:oMath>
                  </m:oMathPara>
                </a14:m>
                <a:endParaRPr lang="es-ES" sz="1200" b="0" i="1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s-ES" sz="1200" b="0" i="1" smtClean="0">
                    <a:ea typeface="Cambria Math" panose="02040503050406030204" pitchFamily="18" charset="0"/>
                  </a:rPr>
                  <a:t>  zero</a:t>
                </a:r>
                <a14:m>
                  <m:oMath xmlns:m="http://schemas.openxmlformats.org/officeDocument/2006/math">
                    <m:r>
                      <a:rPr lang="es-E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i="1"/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445" y="1943300"/>
                <a:ext cx="811925" cy="5617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ector recto de flecha 24"/>
          <p:cNvCxnSpPr/>
          <p:nvPr/>
        </p:nvCxnSpPr>
        <p:spPr>
          <a:xfrm flipH="1">
            <a:off x="4624451" y="2616055"/>
            <a:ext cx="259662" cy="1650920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18" idx="4"/>
          </p:cNvCxnSpPr>
          <p:nvPr/>
        </p:nvCxnSpPr>
        <p:spPr>
          <a:xfrm flipH="1">
            <a:off x="4600678" y="2577487"/>
            <a:ext cx="2660" cy="1689488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514346" y="1267583"/>
                <a:ext cx="810960" cy="4185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05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s-ES" sz="105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ES" sz="105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plane</m:t>
                      </m:r>
                    </m:oMath>
                  </m:oMathPara>
                </a14:m>
                <a:endParaRPr lang="es-ES" sz="1050" b="0" smtClean="0">
                  <a:ea typeface="Cambria Math" panose="02040503050406030204" pitchFamily="18" charset="0"/>
                </a:endParaRPr>
              </a:p>
              <a:p>
                <a:pPr algn="ctr"/>
                <a:r>
                  <a:rPr lang="es-ES" sz="900" smtClean="0"/>
                  <a:t>(MeV</a:t>
                </a:r>
                <a:r>
                  <a:rPr lang="es-ES" sz="900" baseline="30000" smtClean="0"/>
                  <a:t>2</a:t>
                </a:r>
                <a:r>
                  <a:rPr lang="es-ES" sz="900" smtClean="0"/>
                  <a:t>)</a:t>
                </a:r>
                <a:endParaRPr lang="en-US" sz="90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46" y="1267583"/>
                <a:ext cx="810960" cy="4185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>
                <a:off x="4668948" y="2161610"/>
                <a:ext cx="765033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  <m:r>
                        <a:rPr lang="es-ES" sz="1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948" y="2161610"/>
                <a:ext cx="765033" cy="37451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/>
              <p:cNvSpPr txBox="1"/>
              <p:nvPr/>
            </p:nvSpPr>
            <p:spPr>
              <a:xfrm>
                <a:off x="5565800" y="2161610"/>
                <a:ext cx="765033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800</m:t>
                      </m:r>
                      <m:r>
                        <a:rPr lang="es-ES" sz="1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2" name="Cuadro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800" y="2161610"/>
                <a:ext cx="765033" cy="37451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/>
              <p:cNvSpPr txBox="1"/>
              <p:nvPr/>
            </p:nvSpPr>
            <p:spPr>
              <a:xfrm>
                <a:off x="6377136" y="2161610"/>
                <a:ext cx="6286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890</m:t>
                      </m:r>
                      <m:r>
                        <a:rPr lang="es-ES" sz="14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3" name="Cuadro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36" y="2161610"/>
                <a:ext cx="628698" cy="3077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Elipse 33"/>
          <p:cNvSpPr>
            <a:spLocks noChangeAspect="1"/>
          </p:cNvSpPr>
          <p:nvPr/>
        </p:nvSpPr>
        <p:spPr>
          <a:xfrm>
            <a:off x="2474543" y="2474035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2312431" y="2183814"/>
                <a:ext cx="443180" cy="3745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431" y="2183814"/>
                <a:ext cx="443180" cy="37451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Elipse 35"/>
          <p:cNvSpPr>
            <a:spLocks noChangeAspect="1"/>
          </p:cNvSpPr>
          <p:nvPr/>
        </p:nvSpPr>
        <p:spPr>
          <a:xfrm>
            <a:off x="3167384" y="2478790"/>
            <a:ext cx="78927" cy="78926"/>
          </a:xfrm>
          <a:prstGeom prst="ellipse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>
                <a:off x="2710952" y="2246746"/>
                <a:ext cx="944099" cy="2621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(</m:t>
                          </m:r>
                          <m:sSub>
                            <m:sSubPr>
                              <m:ctrlP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𝐾</m:t>
                              </m:r>
                            </m:sub>
                          </m:sSub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bPr>
                            <m:e>
                              <m:r>
                                <a:rPr lang="es-ES" sz="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s-ES" sz="8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800">
                              <a:solidFill>
                                <a:schemeClr val="accent1"/>
                              </a:solidFill>
                            </a:rPr>
                            <m:t> </m:t>
                          </m:r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)</m:t>
                          </m:r>
                        </m:e>
                        <m:sup>
                          <m:r>
                            <a:rPr lang="es-ES" sz="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8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0952" y="2246746"/>
                <a:ext cx="944099" cy="26216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ángulo 37"/>
              <p:cNvSpPr/>
              <p:nvPr/>
            </p:nvSpPr>
            <p:spPr>
              <a:xfrm>
                <a:off x="2695603" y="1162602"/>
                <a:ext cx="1039524" cy="2833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sz="900" smtClean="0">
                    <a:solidFill>
                      <a:schemeClr val="accent1"/>
                    </a:solidFill>
                    <a:sym typeface="Symbol" pitchFamily="18" charset="2"/>
                  </a:rPr>
                  <a:t>|s|=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9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𝐾</m:t>
                        </m:r>
                      </m:sub>
                      <m:sup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  <m:r>
                      <a:rPr lang="es-ES" sz="9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−</m:t>
                    </m:r>
                    <m:sSubSup>
                      <m:sSubSupPr>
                        <m:ctrlP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𝑚</m:t>
                        </m:r>
                      </m:e>
                      <m:sub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𝜋</m:t>
                        </m:r>
                      </m:sub>
                      <m:sup>
                        <m:r>
                          <a:rPr lang="es-ES" sz="9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2</m:t>
                        </m:r>
                      </m:sup>
                    </m:sSubSup>
                  </m:oMath>
                </a14:m>
                <a:endParaRPr lang="en-US" sz="90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ángulo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603" y="1162602"/>
                <a:ext cx="1039524" cy="28330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"/>
              <p:cNvSpPr>
                <a:spLocks noChangeArrowheads="1"/>
              </p:cNvSpPr>
              <p:nvPr/>
            </p:nvSpPr>
            <p:spPr bwMode="auto">
              <a:xfrm>
                <a:off x="140899" y="643633"/>
                <a:ext cx="5324373" cy="3801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202" tIns="49603" rIns="99202" bIns="49603">
                <a:spAutoFit/>
              </a:bodyPr>
              <a:lstStyle/>
              <a:p>
                <a:pPr defTabSz="992464"/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Analyticity is expressed in the </a:t>
                </a:r>
                <a:r>
                  <a:rPr lang="en-US" i="1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s</a:t>
                </a:r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-variable, not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s-ES" b="0" i="1" smtClean="0">
                            <a:solidFill>
                              <a:srgbClr val="66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 </a:t>
                </a:r>
                <a:endParaRPr lang="en-US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47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899" y="643633"/>
                <a:ext cx="5324373" cy="380188"/>
              </a:xfrm>
              <a:prstGeom prst="rect">
                <a:avLst/>
              </a:prstGeom>
              <a:blipFill rotWithShape="0">
                <a:blip r:embed="rId13"/>
                <a:stretch>
                  <a:fillRect l="-801" t="-6452" b="-2419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"/>
              <p:cNvSpPr>
                <a:spLocks noChangeArrowheads="1"/>
              </p:cNvSpPr>
              <p:nvPr/>
            </p:nvSpPr>
            <p:spPr bwMode="auto">
              <a:xfrm>
                <a:off x="385356" y="4810433"/>
                <a:ext cx="1831044" cy="715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99202" tIns="49603" rIns="99202" bIns="49603">
                <a:spAutoFit/>
              </a:bodyPr>
              <a:lstStyle/>
              <a:p>
                <a:pPr defTabSz="992464"/>
                <a:r>
                  <a:rPr lang="es-ES" sz="20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Important for </a:t>
                </a:r>
              </a:p>
              <a:p>
                <a:pPr defTabSz="992464"/>
                <a:r>
                  <a:rPr lang="es-ES" sz="200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t</a:t>
                </a:r>
                <a:r>
                  <a:rPr lang="es-ES" sz="2000" smtClean="0">
                    <a:solidFill>
                      <a:srgbClr val="00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he </a:t>
                </a:r>
                <a14:m>
                  <m:oMath xmlns:m="http://schemas.openxmlformats.org/officeDocument/2006/math">
                    <m:r>
                      <a:rPr lang="es-ES" sz="20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𝜅</m:t>
                    </m:r>
                    <m:r>
                      <a:rPr lang="es-ES" sz="20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/</m:t>
                    </m:r>
                    <m:sSubSup>
                      <m:sSubSupPr>
                        <m:ctrlP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</m:ctrlPr>
                      </m:sSubSupPr>
                      <m:e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𝐾</m:t>
                        </m:r>
                      </m:e>
                      <m:sub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0</m:t>
                        </m:r>
                      </m:sub>
                      <m:sup>
                        <m:r>
                          <a:rPr lang="es-ES" sz="2000" i="1">
                            <a:solidFill>
                              <a:srgbClr val="00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Symbol" pitchFamily="18" charset="2"/>
                          </a:rPr>
                          <m:t>∗</m:t>
                        </m:r>
                      </m:sup>
                    </m:sSubSup>
                    <m:r>
                      <a:rPr lang="es-ES" sz="2000" i="1">
                        <a:solidFill>
                          <a:srgbClr val="00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Symbol" pitchFamily="18" charset="2"/>
                      </a:rPr>
                      <m:t>(800)</m:t>
                    </m:r>
                  </m:oMath>
                </a14:m>
                <a:endParaRPr lang="en-US" sz="200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356" y="4810433"/>
                <a:ext cx="1831044" cy="715728"/>
              </a:xfrm>
              <a:prstGeom prst="rect">
                <a:avLst/>
              </a:prstGeom>
              <a:blipFill rotWithShape="0">
                <a:blip r:embed="rId14"/>
                <a:stretch>
                  <a:fillRect l="-2990" t="-3390" b="-1271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2216400" y="4718879"/>
            <a:ext cx="6744174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marL="285750" indent="-285750" defTabSz="992464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Threshold behavior </a:t>
            </a:r>
            <a:r>
              <a:rPr lang="es-ES" sz="140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(chiral symmetry)</a:t>
            </a:r>
            <a:endParaRPr lang="en-US" sz="14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2216400" y="2638815"/>
            <a:ext cx="6744174" cy="2833220"/>
            <a:chOff x="2216400" y="2638815"/>
            <a:chExt cx="6744174" cy="2833220"/>
          </a:xfrm>
        </p:grpSpPr>
        <p:cxnSp>
          <p:nvCxnSpPr>
            <p:cNvPr id="26" name="Conector recto de flecha 25"/>
            <p:cNvCxnSpPr/>
            <p:nvPr/>
          </p:nvCxnSpPr>
          <p:spPr>
            <a:xfrm>
              <a:off x="3854940" y="2638815"/>
              <a:ext cx="682446" cy="1650920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2216400" y="5094861"/>
              <a:ext cx="6744174" cy="377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9202" tIns="49603" rIns="99202" bIns="49603">
              <a:spAutoFit/>
            </a:bodyPr>
            <a:lstStyle/>
            <a:p>
              <a:pPr marL="285750" indent="-285750" defTabSz="992464">
                <a:buFont typeface="Arial" panose="020B0604020202020204" pitchFamily="34" charset="0"/>
                <a:buChar char="•"/>
              </a:pPr>
              <a:r>
                <a:rPr lang="es-ES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Subthreshold behavior </a:t>
              </a:r>
              <a:r>
                <a:rPr lang="es-ES" smtClean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(</a:t>
              </a:r>
              <a:r>
                <a:rPr lang="es-ES" sz="1400" smtClean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rPr>
                <a:t>chiral symmetry →Adler zeros)</a:t>
              </a:r>
              <a:endParaRPr lang="en-US" sz="14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</p:grpSp>
      <p:grpSp>
        <p:nvGrpSpPr>
          <p:cNvPr id="40" name="Grupo 39"/>
          <p:cNvGrpSpPr/>
          <p:nvPr/>
        </p:nvGrpSpPr>
        <p:grpSpPr>
          <a:xfrm>
            <a:off x="2216400" y="2597657"/>
            <a:ext cx="6744174" cy="3219373"/>
            <a:chOff x="2216400" y="2597657"/>
            <a:chExt cx="6744174" cy="3219373"/>
          </a:xfrm>
        </p:grpSpPr>
        <p:cxnSp>
          <p:nvCxnSpPr>
            <p:cNvPr id="27" name="Conector recto de flecha 26"/>
            <p:cNvCxnSpPr/>
            <p:nvPr/>
          </p:nvCxnSpPr>
          <p:spPr>
            <a:xfrm>
              <a:off x="3246311" y="2597657"/>
              <a:ext cx="1261467" cy="1717957"/>
            </a:xfrm>
            <a:prstGeom prst="straightConnector1">
              <a:avLst/>
            </a:prstGeom>
            <a:ln w="19050"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" name="Grupo 38"/>
            <p:cNvGrpSpPr/>
            <p:nvPr/>
          </p:nvGrpSpPr>
          <p:grpSpPr>
            <a:xfrm>
              <a:off x="2216400" y="3464275"/>
              <a:ext cx="6744174" cy="2352755"/>
              <a:chOff x="2216400" y="3464275"/>
              <a:chExt cx="6744174" cy="2352755"/>
            </a:xfrm>
          </p:grpSpPr>
          <p:cxnSp>
            <p:nvCxnSpPr>
              <p:cNvPr id="28" name="Conector recto de flecha 27"/>
              <p:cNvCxnSpPr/>
              <p:nvPr/>
            </p:nvCxnSpPr>
            <p:spPr>
              <a:xfrm>
                <a:off x="3215513" y="3464275"/>
                <a:ext cx="1277033" cy="892497"/>
              </a:xfrm>
              <a:prstGeom prst="straightConnector1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4"/>
              <p:cNvSpPr>
                <a:spLocks noChangeArrowheads="1"/>
              </p:cNvSpPr>
              <p:nvPr/>
            </p:nvSpPr>
            <p:spPr bwMode="auto">
              <a:xfrm>
                <a:off x="2216400" y="5439856"/>
                <a:ext cx="6744174" cy="377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9202" tIns="49603" rIns="99202" bIns="49603">
                <a:spAutoFit/>
              </a:bodyPr>
              <a:lstStyle/>
              <a:p>
                <a:pPr marL="285750" indent="-285750" defTabSz="992464">
                  <a:buFont typeface="Arial" panose="020B0604020202020204" pitchFamily="34" charset="0"/>
                  <a:buChar char="•"/>
                </a:pPr>
                <a:r>
                  <a:rPr lang="es-ES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Other cuts </a:t>
                </a:r>
                <a:r>
                  <a:rPr lang="es-ES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(</a:t>
                </a:r>
                <a:r>
                  <a:rPr lang="es-ES" sz="1400" smtClean="0">
                    <a:solidFill>
                      <a:srgbClr val="66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itchFamily="18" charset="2"/>
                  </a:rPr>
                  <a:t>Left &amp; circular)</a:t>
                </a:r>
                <a:endParaRPr lang="en-US" sz="1400" dirty="0">
                  <a:solidFill>
                    <a:srgbClr val="66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itchFamily="18" charset="2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ángulo 51"/>
              <p:cNvSpPr/>
              <p:nvPr/>
            </p:nvSpPr>
            <p:spPr>
              <a:xfrm>
                <a:off x="4661230" y="4171000"/>
                <a:ext cx="144667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𝜅</m:t>
                      </m:r>
                      <m:r>
                        <a:rPr lang="es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/</m:t>
                      </m:r>
                      <m:sSubSup>
                        <m:sSubSupPr>
                          <m:ctrlP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</m:ctrlPr>
                        </m:sSubSupPr>
                        <m:e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m:t>𝐾</m:t>
                          </m:r>
                        </m:e>
                        <m:sub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m:t>0</m:t>
                          </m:r>
                        </m:sub>
                        <m:sup>
                          <m:r>
                            <a:rPr lang="es-E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  <a:sym typeface="Symbol" pitchFamily="18" charset="2"/>
                            </a:rPr>
                            <m:t>∗</m:t>
                          </m:r>
                        </m:sup>
                      </m:sSubSup>
                      <m:r>
                        <a:rPr lang="es-E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  <a:sym typeface="Symbol" pitchFamily="18" charset="2"/>
                        </a:rPr>
                        <m:t>(800)</m:t>
                      </m:r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Rectángu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230" y="4171000"/>
                <a:ext cx="1446678" cy="400110"/>
              </a:xfrm>
              <a:prstGeom prst="rect">
                <a:avLst/>
              </a:prstGeom>
              <a:blipFill rotWithShape="0">
                <a:blip r:embed="rId1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ector recto de flecha 41"/>
          <p:cNvCxnSpPr/>
          <p:nvPr/>
        </p:nvCxnSpPr>
        <p:spPr>
          <a:xfrm flipH="1">
            <a:off x="4668948" y="2597657"/>
            <a:ext cx="1168789" cy="1692078"/>
          </a:xfrm>
          <a:prstGeom prst="straightConnector1">
            <a:avLst/>
          </a:prstGeom>
          <a:ln w="1905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328411" y="6353977"/>
            <a:ext cx="4555701" cy="40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202" tIns="49603" rIns="99202" bIns="49603">
            <a:spAutoFit/>
          </a:bodyPr>
          <a:lstStyle/>
          <a:p>
            <a:pPr defTabSz="992464"/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Less important for other resonances…</a:t>
            </a:r>
            <a:endParaRPr lang="en-US" sz="2000">
              <a:solidFill>
                <a:srgbClr val="00FFFF"/>
              </a:solidFill>
            </a:endParaRPr>
          </a:p>
        </p:txBody>
      </p:sp>
      <p:sp>
        <p:nvSpPr>
          <p:cNvPr id="54" name="Rectangle 4"/>
          <p:cNvSpPr>
            <a:spLocks noChangeArrowheads="1"/>
          </p:cNvSpPr>
          <p:nvPr/>
        </p:nvSpPr>
        <p:spPr bwMode="auto">
          <a:xfrm>
            <a:off x="7054677" y="5490153"/>
            <a:ext cx="2089323" cy="71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defTabSz="992464"/>
            <a:r>
              <a:rPr lang="es-ES" sz="200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Problem shared by lattice!</a:t>
            </a:r>
            <a:endParaRPr lang="en-US" sz="2000">
              <a:solidFill>
                <a:srgbClr val="00FFFF"/>
              </a:solidFill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2216400" y="5794015"/>
            <a:ext cx="6744174" cy="37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202" tIns="49603" rIns="99202" bIns="49603">
            <a:spAutoFit/>
          </a:bodyPr>
          <a:lstStyle/>
          <a:p>
            <a:pPr marL="285750" indent="-285750" defTabSz="992464">
              <a:buFont typeface="Arial" panose="020B0604020202020204" pitchFamily="34" charset="0"/>
              <a:buChar char="•"/>
            </a:pPr>
            <a:r>
              <a:rPr lang="es-E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Avoid spurious singularities</a:t>
            </a:r>
            <a:endParaRPr lang="en-US" sz="1400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822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1900456" y="-8913"/>
            <a:ext cx="5572953" cy="36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Partial—wave vs. fixed-variable Dispersion Relations</a:t>
            </a:r>
            <a:endParaRPr lang="en-GB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28675" name="Line 5"/>
          <p:cNvSpPr>
            <a:spLocks noChangeShapeType="1"/>
          </p:cNvSpPr>
          <p:nvPr/>
        </p:nvSpPr>
        <p:spPr bwMode="auto">
          <a:xfrm>
            <a:off x="-35295" y="328286"/>
            <a:ext cx="9144000" cy="0"/>
          </a:xfrm>
          <a:prstGeom prst="line">
            <a:avLst/>
          </a:prstGeom>
          <a:noFill/>
          <a:ln w="9525">
            <a:solidFill>
              <a:srgbClr val="66FFFF"/>
            </a:solidFill>
            <a:round/>
            <a:headEnd/>
            <a:tailEnd/>
          </a:ln>
        </p:spPr>
        <p:txBody>
          <a:bodyPr lIns="79138" tIns="39570" rIns="79138" bIns="39570"/>
          <a:lstStyle/>
          <a:p>
            <a:pPr algn="ctr" defTabSz="791481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19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323528" y="717077"/>
            <a:ext cx="8136904" cy="125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178" tIns="43126" rIns="86178" bIns="43126">
            <a:spAutoFit/>
          </a:bodyPr>
          <a:lstStyle/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So,  we need to get rid of ONE VARIABLE  to write CAUCHY THEOREM in terms of the other one</a:t>
            </a: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endParaRPr lang="es-ES_tradnl" sz="19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  <a:p>
            <a:pPr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1900" smtClean="0">
                <a:solidFill>
                  <a:srgbClr val="66FFFF"/>
                </a:solidFill>
                <a:latin typeface="Arial" charset="0"/>
                <a:sym typeface="Symbol" pitchFamily="18" charset="2"/>
              </a:rPr>
              <a:t>TWO MAIN APPROACHES</a:t>
            </a:r>
            <a:endParaRPr lang="es-ES_tradnl" sz="1900">
              <a:solidFill>
                <a:srgbClr val="66FFFF"/>
              </a:solidFill>
              <a:latin typeface="Arial" charset="0"/>
              <a:sym typeface="Symbol" pitchFamily="18" charset="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99592" y="2335619"/>
            <a:ext cx="6251024" cy="82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6178" tIns="43126" rIns="86178" bIns="43126">
            <a:spAutoFit/>
          </a:bodyPr>
          <a:lstStyle/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>
                <a:solidFill>
                  <a:schemeClr val="bg1"/>
                </a:solidFill>
                <a:latin typeface="Arial" charset="0"/>
                <a:sym typeface="Symbol" pitchFamily="18" charset="2"/>
              </a:rPr>
              <a:t>1</a:t>
            </a:r>
            <a:r>
              <a:rPr lang="es-ES_tradnl" sz="2400" smtClean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) Integrate one variable and keep the other </a:t>
            </a:r>
          </a:p>
          <a:p>
            <a:pPr algn="ctr" defTabSz="861420" fontAlgn="base">
              <a:spcBef>
                <a:spcPct val="0"/>
              </a:spcBef>
              <a:spcAft>
                <a:spcPct val="0"/>
              </a:spcAft>
            </a:pPr>
            <a:r>
              <a:rPr lang="es-ES_tradnl" sz="2400" smtClean="0">
                <a:solidFill>
                  <a:srgbClr val="00FFFF"/>
                </a:solidFill>
                <a:latin typeface="Arial" charset="0"/>
                <a:sym typeface="Symbol" pitchFamily="18" charset="2"/>
              </a:rPr>
              <a:t>(partial wave dispersion relations)</a:t>
            </a:r>
            <a:endParaRPr lang="es-ES_tradnl" sz="2400">
              <a:solidFill>
                <a:srgbClr val="00FFFF"/>
              </a:solidFill>
              <a:latin typeface="Arial" charset="0"/>
              <a:sym typeface="Symbol" pitchFamily="18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04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5.9|2|31.1|13.5|7.7|2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7.4|7.5|2.5|14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|17.4|7.5|2.5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13091</TotalTime>
  <Words>2155</Words>
  <Application>Microsoft Office PowerPoint</Application>
  <PresentationFormat>Presentación en pantalla (4:3)</PresentationFormat>
  <Paragraphs>340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1" baseType="lpstr">
      <vt:lpstr>Arial</vt:lpstr>
      <vt:lpstr>Calibri</vt:lpstr>
      <vt:lpstr>Cambria Math</vt:lpstr>
      <vt:lpstr>Symbol</vt:lpstr>
      <vt:lpstr>Times New Roman</vt:lpstr>
      <vt:lpstr>Tema de Office</vt:lpstr>
      <vt:lpstr>1_Default Design</vt:lpstr>
      <vt:lpstr>Imagen</vt:lpstr>
      <vt:lpstr>Acrobat 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</dc:creator>
  <cp:lastModifiedBy>Jrpelaez</cp:lastModifiedBy>
  <cp:revision>335</cp:revision>
  <dcterms:created xsi:type="dcterms:W3CDTF">2017-06-15T10:03:55Z</dcterms:created>
  <dcterms:modified xsi:type="dcterms:W3CDTF">2018-06-07T07:07:32Z</dcterms:modified>
</cp:coreProperties>
</file>